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commentAuthors.xml" ContentType="application/vnd.openxmlformats-officedocument.presentationml.commentAuthors+xml"/>
  <Override PartName="/ppt/comments/comment1.xml" ContentType="application/vnd.openxmlformats-officedocument.presentationml.comment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70" r:id="rId5"/>
    <p:sldMasterId id="2147483671" r:id="rId6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</p:sldIdLst>
  <p:sldSz cy="5143500" cx="9144000"/>
  <p:notesSz cx="6858000" cy="9144000"/>
  <p:embeddedFontLst>
    <p:embeddedFont>
      <p:font typeface="Merriweather"/>
      <p:regular r:id="rId21"/>
      <p:bold r:id="rId22"/>
      <p:italic r:id="rId23"/>
      <p:boldItalic r:id="rId24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mAuthor clrIdx="0" id="0" initials="" lastIdx="1" name="V. Andrikopoulos"/>
  <p:cmAuthor clrIdx="1" id="1" initials="" lastIdx="1" name="Jorge A. Pérez"/>
</p:cmAuthorLst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8" Type="http://schemas.openxmlformats.org/officeDocument/2006/relationships/slide" Target="slides/slide1.xml"/><Relationship Id="rId26" Type="http://schemas.openxmlformats.org/officeDocument/2006/relationships/customXml" Target="../customXml/item2.xml"/><Relationship Id="rId21" Type="http://schemas.openxmlformats.org/officeDocument/2006/relationships/font" Target="fonts/Merriweather-regular.fntdata"/><Relationship Id="rId3" Type="http://schemas.openxmlformats.org/officeDocument/2006/relationships/presProps" Target="presProps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7" Type="http://schemas.openxmlformats.org/officeDocument/2006/relationships/notesMaster" Target="notesMasters/notesMaster1.xml"/><Relationship Id="rId25" Type="http://schemas.openxmlformats.org/officeDocument/2006/relationships/customXml" Target="../customXml/item1.xml"/><Relationship Id="rId20" Type="http://schemas.openxmlformats.org/officeDocument/2006/relationships/slide" Target="slides/slide13.xml"/><Relationship Id="rId2" Type="http://schemas.openxmlformats.org/officeDocument/2006/relationships/viewProps" Target="viewProps.xml"/><Relationship Id="rId16" Type="http://schemas.openxmlformats.org/officeDocument/2006/relationships/slide" Target="slides/slide9.xml"/><Relationship Id="rId11" Type="http://schemas.openxmlformats.org/officeDocument/2006/relationships/slide" Target="slides/slide4.xml"/><Relationship Id="rId24" Type="http://schemas.openxmlformats.org/officeDocument/2006/relationships/font" Target="fonts/Merriweather-boldItalic.fntdata"/><Relationship Id="rId1" Type="http://schemas.openxmlformats.org/officeDocument/2006/relationships/theme" Target="theme/theme2.xml"/><Relationship Id="rId6" Type="http://schemas.openxmlformats.org/officeDocument/2006/relationships/slideMaster" Target="slideMasters/slideMaster2.xml"/><Relationship Id="rId23" Type="http://schemas.openxmlformats.org/officeDocument/2006/relationships/font" Target="fonts/Merriweather-italic.fntdata"/><Relationship Id="rId15" Type="http://schemas.openxmlformats.org/officeDocument/2006/relationships/slide" Target="slides/slide8.xml"/><Relationship Id="rId5" Type="http://schemas.openxmlformats.org/officeDocument/2006/relationships/slideMaster" Target="slideMasters/slideMaster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22" Type="http://schemas.openxmlformats.org/officeDocument/2006/relationships/font" Target="fonts/Merriweather-bold.fntdata"/><Relationship Id="rId4" Type="http://schemas.openxmlformats.org/officeDocument/2006/relationships/commentAuthors" Target="commentAuthors.xml"/><Relationship Id="rId9" Type="http://schemas.openxmlformats.org/officeDocument/2006/relationships/slide" Target="slides/slide2.xml"/><Relationship Id="rId14" Type="http://schemas.openxmlformats.org/officeDocument/2006/relationships/slide" Target="slides/slide7.xml"/></Relationships>
</file>

<file path=ppt/comments/comment1.xml><?xml version="1.0" encoding="utf-8"?>
<p:cm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m authorId="0" idx="1" dt="2023-07-04T10:59:51.945">
    <p:pos x="2604" y="1096"/>
    <p:text>@j.a.perez@rug.nl would you mind terribly if I replace this photo with the bio photos of the staff members for consistency of the slides?</p:text>
  </p:cm>
  <p:cm authorId="1" idx="1" dt="2023-07-04T10:59:51.945">
    <p:pos x="2604" y="1096"/>
    <p:text>Of course not :)</p:text>
  </p:cm>
</p:cmLst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256ecae68bc_0_0:notes"/>
          <p:cNvSpPr txBox="1"/>
          <p:nvPr>
            <p:ph idx="1" type="body"/>
          </p:nvPr>
        </p:nvSpPr>
        <p:spPr>
          <a:xfrm>
            <a:off x="685800" y="4400549"/>
            <a:ext cx="5486400" cy="36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/>
              <a:t>Welcome to the Bernoulli Institute!</a:t>
            </a:r>
            <a:endParaRPr/>
          </a:p>
        </p:txBody>
      </p:sp>
      <p:sp>
        <p:nvSpPr>
          <p:cNvPr id="130" name="Google Shape;130;g256ecae68bc_0_0:notes"/>
          <p:cNvSpPr/>
          <p:nvPr>
            <p:ph idx="2" type="sldImg"/>
          </p:nvPr>
        </p:nvSpPr>
        <p:spPr>
          <a:xfrm>
            <a:off x="1885950" y="1143000"/>
            <a:ext cx="30861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g256ecae68bc_0_307:notes"/>
          <p:cNvSpPr/>
          <p:nvPr>
            <p:ph idx="2" type="sldImg"/>
          </p:nvPr>
        </p:nvSpPr>
        <p:spPr>
          <a:xfrm>
            <a:off x="1885950" y="1143000"/>
            <a:ext cx="30861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15" name="Google Shape;215;g256ecae68bc_0_307:notes"/>
          <p:cNvSpPr txBox="1"/>
          <p:nvPr>
            <p:ph idx="1" type="body"/>
          </p:nvPr>
        </p:nvSpPr>
        <p:spPr>
          <a:xfrm>
            <a:off x="685800" y="4400549"/>
            <a:ext cx="5486400" cy="36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/>
              <a:t>1 NWA ORC; 1 Open Competition M; 1 NWO Smart Industry, I Open Competition M2 sustainable software architectures , KDT JU AIMS5.0 AI enabled sustainable Manufacturing and Value Chains, business processes and logistics, healthcare. Feringa Impact Award of Digital Forensics</a:t>
            </a:r>
            <a:endParaRPr/>
          </a:p>
          <a:p>
            <a: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16" name="Google Shape;216;g256ecae68bc_0_307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b="0" i="0" lang="en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g256ecae68bc_0_383:notes"/>
          <p:cNvSpPr/>
          <p:nvPr>
            <p:ph idx="2" type="sldImg"/>
          </p:nvPr>
        </p:nvSpPr>
        <p:spPr>
          <a:xfrm>
            <a:off x="1885950" y="1143000"/>
            <a:ext cx="30861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35" name="Google Shape;235;g256ecae68bc_0_383:notes"/>
          <p:cNvSpPr txBox="1"/>
          <p:nvPr>
            <p:ph idx="1" type="body"/>
          </p:nvPr>
        </p:nvSpPr>
        <p:spPr>
          <a:xfrm>
            <a:off x="685800" y="4400549"/>
            <a:ext cx="5486400" cy="36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/>
              <a:t>1 NWA ORC; 1 Open Competition M; 1 NWO Smart Industry, I Open Competition M2 sustainable software architectures , KDT JU AIMS5.0 AI enabled sustainable Manufacturing and Value Chains, business processes and logistics, healthcare. Feringa Impact Award of Digital Forensics</a:t>
            </a:r>
            <a:endParaRPr/>
          </a:p>
          <a:p>
            <a: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36" name="Google Shape;236;g256ecae68bc_0_383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b="0" i="0" lang="en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g256ecae68bc_0_282:notes"/>
          <p:cNvSpPr/>
          <p:nvPr>
            <p:ph idx="2" type="sldImg"/>
          </p:nvPr>
        </p:nvSpPr>
        <p:spPr>
          <a:xfrm>
            <a:off x="1885950" y="1143000"/>
            <a:ext cx="30861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61" name="Google Shape;261;g256ecae68bc_0_282:notes"/>
          <p:cNvSpPr txBox="1"/>
          <p:nvPr>
            <p:ph idx="1" type="body"/>
          </p:nvPr>
        </p:nvSpPr>
        <p:spPr>
          <a:xfrm>
            <a:off x="685800" y="4400549"/>
            <a:ext cx="5486400" cy="36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/>
              <a:t>1 NWA ORC; 1 Open Competition M; 1 NWO Smart Industry, I Open Competition M2 sustainable software architectures , KDT JU AIMS5.0 AI enabled sustainable Manufacturing and Value Chains, business processes and logistics, healthcare. Feringa Impact Award of Digital Forensics</a:t>
            </a:r>
            <a:endParaRPr/>
          </a:p>
          <a:p>
            <a: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62" name="Google Shape;262;g256ecae68bc_0_282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b="0" i="0" lang="en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g256ecae68bc_0_315:notes"/>
          <p:cNvSpPr/>
          <p:nvPr>
            <p:ph idx="2" type="sldImg"/>
          </p:nvPr>
        </p:nvSpPr>
        <p:spPr>
          <a:xfrm>
            <a:off x="1885950" y="1143000"/>
            <a:ext cx="30861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85" name="Google Shape;285;g256ecae68bc_0_315:notes"/>
          <p:cNvSpPr txBox="1"/>
          <p:nvPr>
            <p:ph idx="1" type="body"/>
          </p:nvPr>
        </p:nvSpPr>
        <p:spPr>
          <a:xfrm>
            <a:off x="685800" y="4400549"/>
            <a:ext cx="5486400" cy="36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/>
              <a:t>1 NWA ORC; 1 Open Competition M; 1 NWO Smart Industry, I Open Competition M2 sustainable software architectures , KDT JU AIMS5.0 AI enabled sustainable Manufacturing and Value Chains, business processes and logistics, healthcare. Feringa Impact Award of Digital Forensics</a:t>
            </a:r>
            <a:endParaRPr/>
          </a:p>
          <a:p>
            <a: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86" name="Google Shape;286;g256ecae68bc_0_315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b="0" i="0" lang="en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256ecae68bc_0_175:notes"/>
          <p:cNvSpPr/>
          <p:nvPr>
            <p:ph idx="2" type="sldImg"/>
          </p:nvPr>
        </p:nvSpPr>
        <p:spPr>
          <a:xfrm>
            <a:off x="1885950" y="1143000"/>
            <a:ext cx="30861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8" name="Google Shape;138;g256ecae68bc_0_175:notes"/>
          <p:cNvSpPr txBox="1"/>
          <p:nvPr>
            <p:ph idx="1" type="body"/>
          </p:nvPr>
        </p:nvSpPr>
        <p:spPr>
          <a:xfrm>
            <a:off x="685800" y="4400549"/>
            <a:ext cx="5486400" cy="36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/>
              <a:t>All 15+ research groups participate in this research</a:t>
            </a:r>
            <a:endParaRPr/>
          </a:p>
        </p:txBody>
      </p:sp>
      <p:sp>
        <p:nvSpPr>
          <p:cNvPr id="139" name="Google Shape;139;g256ecae68bc_0_175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b="0" i="0" lang="en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g256f8498302_2_7:notes"/>
          <p:cNvSpPr/>
          <p:nvPr>
            <p:ph idx="2" type="sldImg"/>
          </p:nvPr>
        </p:nvSpPr>
        <p:spPr>
          <a:xfrm>
            <a:off x="1885950" y="1143000"/>
            <a:ext cx="30861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7" name="Google Shape;147;g256f8498302_2_7:notes"/>
          <p:cNvSpPr txBox="1"/>
          <p:nvPr>
            <p:ph idx="1" type="body"/>
          </p:nvPr>
        </p:nvSpPr>
        <p:spPr>
          <a:xfrm>
            <a:off x="685800" y="4400549"/>
            <a:ext cx="5486400" cy="36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/>
              <a:t>All 15+ research groups participate in this research</a:t>
            </a:r>
            <a:endParaRPr/>
          </a:p>
        </p:txBody>
      </p:sp>
      <p:sp>
        <p:nvSpPr>
          <p:cNvPr id="148" name="Google Shape;148;g256f8498302_2_7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b="0" i="0" lang="en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256ecae68bc_0_10:notes"/>
          <p:cNvSpPr/>
          <p:nvPr>
            <p:ph idx="2" type="sldImg"/>
          </p:nvPr>
        </p:nvSpPr>
        <p:spPr>
          <a:xfrm>
            <a:off x="1885950" y="1143000"/>
            <a:ext cx="30861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6" name="Google Shape;156;g256ecae68bc_0_10:notes"/>
          <p:cNvSpPr txBox="1"/>
          <p:nvPr>
            <p:ph idx="1" type="body"/>
          </p:nvPr>
        </p:nvSpPr>
        <p:spPr>
          <a:xfrm>
            <a:off x="685800" y="4400549"/>
            <a:ext cx="5486400" cy="36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/>
              <a:t>1 NWA ORC; 1 Open Competition M; 1 NWO Smart Industry, I Open Competition M2 sustainable software architectures , KDT JU AIMS5.0 AI enabled sustainable Manufacturing and Value Chains, business processes and logistics, healthcare. Feringa Impact Award of Digital Forensics</a:t>
            </a:r>
            <a:endParaRPr/>
          </a:p>
          <a:p>
            <a: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57" name="Google Shape;157;g256ecae68bc_0_1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b="0" i="0" lang="en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256f8498302_2_0:notes"/>
          <p:cNvSpPr/>
          <p:nvPr>
            <p:ph idx="2" type="sldImg"/>
          </p:nvPr>
        </p:nvSpPr>
        <p:spPr>
          <a:xfrm>
            <a:off x="1885950" y="1143000"/>
            <a:ext cx="30861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4" name="Google Shape;164;g256f8498302_2_0:notes"/>
          <p:cNvSpPr txBox="1"/>
          <p:nvPr>
            <p:ph idx="1" type="body"/>
          </p:nvPr>
        </p:nvSpPr>
        <p:spPr>
          <a:xfrm>
            <a:off x="685800" y="4400549"/>
            <a:ext cx="5486400" cy="36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/>
              <a:t>1 NWA ORC; 1 Open Competition M; 1 NWO Smart Industry, I Open Competition M2 sustainable software architectures , KDT JU AIMS5.0 AI enabled sustainable Manufacturing and Value Chains, business processes and logistics, healthcare. Feringa Impact Award of Digital Forensics</a:t>
            </a:r>
            <a:endParaRPr/>
          </a:p>
          <a:p>
            <a: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65" name="Google Shape;165;g256f8498302_2_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b="0" i="0" lang="en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256ecae68bc_0_275:notes"/>
          <p:cNvSpPr/>
          <p:nvPr>
            <p:ph idx="2" type="sldImg"/>
          </p:nvPr>
        </p:nvSpPr>
        <p:spPr>
          <a:xfrm>
            <a:off x="1885950" y="1143000"/>
            <a:ext cx="30861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2" name="Google Shape;172;g256ecae68bc_0_275:notes"/>
          <p:cNvSpPr txBox="1"/>
          <p:nvPr>
            <p:ph idx="1" type="body"/>
          </p:nvPr>
        </p:nvSpPr>
        <p:spPr>
          <a:xfrm>
            <a:off x="685800" y="4400549"/>
            <a:ext cx="5486400" cy="36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/>
              <a:t>1 NWA ORC; 1 Open Competition M; 1 NWO Smart Industry, I Open Competition M2 sustainable software architectures , KDT JU AIMS5.0 AI enabled sustainable Manufacturing and Value Chains, business processes and logistics, healthcare. Feringa Impact Award of Digital Forensics</a:t>
            </a:r>
            <a:endParaRPr/>
          </a:p>
          <a:p>
            <a: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73" name="Google Shape;173;g256ecae68bc_0_275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b="0" i="0" lang="en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256ecae68bc_0_376:notes"/>
          <p:cNvSpPr/>
          <p:nvPr>
            <p:ph idx="2" type="sldImg"/>
          </p:nvPr>
        </p:nvSpPr>
        <p:spPr>
          <a:xfrm>
            <a:off x="1885950" y="1143000"/>
            <a:ext cx="30861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80" name="Google Shape;180;g256ecae68bc_0_376:notes"/>
          <p:cNvSpPr txBox="1"/>
          <p:nvPr>
            <p:ph idx="1" type="body"/>
          </p:nvPr>
        </p:nvSpPr>
        <p:spPr>
          <a:xfrm>
            <a:off x="685800" y="4400549"/>
            <a:ext cx="5486400" cy="36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/>
              <a:t>1 NWA ORC; 1 Open Competition M; 1 NWO Smart Industry, I Open Competition M2 sustainable software architectures , KDT JU AIMS5.0 AI enabled sustainable Manufacturing and Value Chains, business processes and logistics, healthcare. Feringa Impact Award of Digital Forensics</a:t>
            </a:r>
            <a:endParaRPr/>
          </a:p>
          <a:p>
            <a: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81" name="Google Shape;181;g256ecae68bc_0_376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b="0" i="0" lang="en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g256ecae68bc_0_390:notes"/>
          <p:cNvSpPr/>
          <p:nvPr>
            <p:ph idx="2" type="sldImg"/>
          </p:nvPr>
        </p:nvSpPr>
        <p:spPr>
          <a:xfrm>
            <a:off x="1885950" y="1143000"/>
            <a:ext cx="30861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90" name="Google Shape;190;g256ecae68bc_0_390:notes"/>
          <p:cNvSpPr txBox="1"/>
          <p:nvPr>
            <p:ph idx="1" type="body"/>
          </p:nvPr>
        </p:nvSpPr>
        <p:spPr>
          <a:xfrm>
            <a:off x="685800" y="4400549"/>
            <a:ext cx="5486400" cy="36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/>
              <a:t>1 NWA ORC; 1 Open Competition M; 1 NWO Smart Industry, I Open Competition M2 sustainable software architectures , KDT JU AIMS5.0 AI enabled sustainable Manufacturing and Value Chains, business processes and logistics, healthcare. Feringa Impact Award of Digital Forensics</a:t>
            </a:r>
            <a:endParaRPr/>
          </a:p>
          <a:p>
            <a: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91" name="Google Shape;191;g256ecae68bc_0_39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b="0" i="0" lang="en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25734b23dca_0_18:notes"/>
          <p:cNvSpPr/>
          <p:nvPr>
            <p:ph idx="2" type="sldImg"/>
          </p:nvPr>
        </p:nvSpPr>
        <p:spPr>
          <a:xfrm>
            <a:off x="1885950" y="1143000"/>
            <a:ext cx="30861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99" name="Google Shape;199;g25734b23dca_0_18:notes"/>
          <p:cNvSpPr txBox="1"/>
          <p:nvPr>
            <p:ph idx="1" type="body"/>
          </p:nvPr>
        </p:nvSpPr>
        <p:spPr>
          <a:xfrm>
            <a:off x="685800" y="4400549"/>
            <a:ext cx="5486400" cy="36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/>
              <a:t>1 NWA ORC; 1 Open Competition M; 1 NWO Smart Industry, I Open Competition M2 sustainable software architectures , KDT JU AIMS5.0 AI enabled sustainable Manufacturing and Value Chains, business processes and logistics, healthcare. Feringa Impact Award of Digital Forensics</a:t>
            </a:r>
            <a:endParaRPr/>
          </a:p>
          <a:p>
            <a: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00" name="Google Shape;200;g25734b23dca_0_18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b="0" i="0" lang="en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52" name="Google Shape;52;p13"/>
          <p:cNvSpPr txBox="1"/>
          <p:nvPr>
            <p:ph idx="1" type="body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53" name="Google Shape;53;p13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/>
        </p:txBody>
      </p:sp>
      <p:sp>
        <p:nvSpPr>
          <p:cNvPr id="54" name="Google Shape;54;p13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/>
        </p:txBody>
      </p:sp>
      <p:sp>
        <p:nvSpPr>
          <p:cNvPr id="55" name="Google Shape;55;p13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5"/>
          <p:cNvSpPr txBox="1"/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lv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66" name="Google Shape;66;p15"/>
          <p:cNvSpPr txBox="1"/>
          <p:nvPr>
            <p:ph idx="1" type="subTitle"/>
          </p:nvPr>
        </p:nvSpPr>
        <p:spPr>
          <a:xfrm>
            <a:off x="1143000" y="2701529"/>
            <a:ext cx="6858000" cy="1241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lvl="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1pPr>
            <a:lvl2pPr lvl="1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3pPr>
            <a:lvl4pPr lvl="3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/>
        </p:txBody>
      </p:sp>
      <p:sp>
        <p:nvSpPr>
          <p:cNvPr id="67" name="Google Shape;67;p15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68" name="Google Shape;68;p15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69" name="Google Shape;69;p15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70" name="Google Shape;70;p15"/>
          <p:cNvSpPr/>
          <p:nvPr/>
        </p:nvSpPr>
        <p:spPr>
          <a:xfrm>
            <a:off x="5610225" y="-76200"/>
            <a:ext cx="4019700" cy="5334000"/>
          </a:xfrm>
          <a:prstGeom prst="rect">
            <a:avLst/>
          </a:prstGeom>
          <a:solidFill>
            <a:schemeClr val="lt1"/>
          </a:solidFill>
          <a:ln cap="flat" cmpd="sng" w="254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1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" name="Google Shape;71;p15"/>
          <p:cNvSpPr/>
          <p:nvPr/>
        </p:nvSpPr>
        <p:spPr>
          <a:xfrm>
            <a:off x="257175" y="3535918"/>
            <a:ext cx="4019700" cy="1531500"/>
          </a:xfrm>
          <a:prstGeom prst="rect">
            <a:avLst/>
          </a:prstGeom>
          <a:solidFill>
            <a:schemeClr val="lt1"/>
          </a:solidFill>
          <a:ln cap="flat" cmpd="sng" w="254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1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6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74" name="Google Shape;74;p16"/>
          <p:cNvSpPr txBox="1"/>
          <p:nvPr>
            <p:ph idx="1" type="body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75" name="Google Shape;75;p16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76" name="Google Shape;76;p16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77" name="Google Shape;77;p16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7"/>
          <p:cNvSpPr txBox="1"/>
          <p:nvPr>
            <p:ph type="title"/>
          </p:nvPr>
        </p:nvSpPr>
        <p:spPr>
          <a:xfrm>
            <a:off x="623888" y="1282303"/>
            <a:ext cx="7886700" cy="21396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80" name="Google Shape;80;p17"/>
          <p:cNvSpPr txBox="1"/>
          <p:nvPr>
            <p:ph idx="1" type="body"/>
          </p:nvPr>
        </p:nvSpPr>
        <p:spPr>
          <a:xfrm>
            <a:off x="623888" y="3442097"/>
            <a:ext cx="7886700" cy="1125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1pPr>
            <a:lvl2pPr indent="-2286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1500">
                <a:solidFill>
                  <a:srgbClr val="888888"/>
                </a:solidFill>
              </a:defRPr>
            </a:lvl2pPr>
            <a:lvl3pPr indent="-2286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3pPr>
            <a:lvl4pPr indent="-2286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4pPr>
            <a:lvl5pPr indent="-2286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5pPr>
            <a:lvl6pPr indent="-2286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6pPr>
            <a:lvl7pPr indent="-2286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7pPr>
            <a:lvl8pPr indent="-2286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8pPr>
            <a:lvl9pPr indent="-2286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81" name="Google Shape;81;p17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82" name="Google Shape;82;p17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83" name="Google Shape;83;p17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8"/>
          <p:cNvSpPr txBox="1"/>
          <p:nvPr>
            <p:ph type="title"/>
          </p:nvPr>
        </p:nvSpPr>
        <p:spPr>
          <a:xfrm>
            <a:off x="629841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86" name="Google Shape;86;p18"/>
          <p:cNvSpPr txBox="1"/>
          <p:nvPr>
            <p:ph idx="1" type="body"/>
          </p:nvPr>
        </p:nvSpPr>
        <p:spPr>
          <a:xfrm>
            <a:off x="629841" y="1260872"/>
            <a:ext cx="3868500" cy="6180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1pPr>
            <a:lvl2pPr indent="-2286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b="1" sz="1500"/>
            </a:lvl2pPr>
            <a:lvl3pPr indent="-2286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 sz="1400"/>
            </a:lvl3pPr>
            <a:lvl4pPr indent="-2286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4pPr>
            <a:lvl5pPr indent="-2286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5pPr>
            <a:lvl6pPr indent="-2286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6pPr>
            <a:lvl7pPr indent="-2286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7pPr>
            <a:lvl8pPr indent="-2286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8pPr>
            <a:lvl9pPr indent="-2286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9pPr>
          </a:lstStyle>
          <a:p/>
        </p:txBody>
      </p:sp>
      <p:sp>
        <p:nvSpPr>
          <p:cNvPr id="87" name="Google Shape;87;p18"/>
          <p:cNvSpPr txBox="1"/>
          <p:nvPr>
            <p:ph idx="2" type="body"/>
          </p:nvPr>
        </p:nvSpPr>
        <p:spPr>
          <a:xfrm>
            <a:off x="629841" y="1878806"/>
            <a:ext cx="3868500" cy="2763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88" name="Google Shape;88;p18"/>
          <p:cNvSpPr txBox="1"/>
          <p:nvPr>
            <p:ph idx="3" type="body"/>
          </p:nvPr>
        </p:nvSpPr>
        <p:spPr>
          <a:xfrm>
            <a:off x="4629150" y="1260872"/>
            <a:ext cx="3887400" cy="6180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1pPr>
            <a:lvl2pPr indent="-2286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b="1" sz="1500"/>
            </a:lvl2pPr>
            <a:lvl3pPr indent="-2286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 sz="1400"/>
            </a:lvl3pPr>
            <a:lvl4pPr indent="-2286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4pPr>
            <a:lvl5pPr indent="-2286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5pPr>
            <a:lvl6pPr indent="-2286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6pPr>
            <a:lvl7pPr indent="-2286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7pPr>
            <a:lvl8pPr indent="-2286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8pPr>
            <a:lvl9pPr indent="-2286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9pPr>
          </a:lstStyle>
          <a:p/>
        </p:txBody>
      </p:sp>
      <p:sp>
        <p:nvSpPr>
          <p:cNvPr id="89" name="Google Shape;89;p18"/>
          <p:cNvSpPr txBox="1"/>
          <p:nvPr>
            <p:ph idx="4" type="body"/>
          </p:nvPr>
        </p:nvSpPr>
        <p:spPr>
          <a:xfrm>
            <a:off x="4629150" y="1878806"/>
            <a:ext cx="3887400" cy="2763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90" name="Google Shape;90;p18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91" name="Google Shape;91;p18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92" name="Google Shape;92;p18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9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95" name="Google Shape;95;p19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96" name="Google Shape;96;p19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97" name="Google Shape;97;p19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0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00" name="Google Shape;100;p20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01" name="Google Shape;101;p20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21"/>
          <p:cNvSpPr txBox="1"/>
          <p:nvPr>
            <p:ph type="title"/>
          </p:nvPr>
        </p:nvSpPr>
        <p:spPr>
          <a:xfrm>
            <a:off x="629841" y="342900"/>
            <a:ext cx="2949000" cy="12003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04" name="Google Shape;104;p21"/>
          <p:cNvSpPr txBox="1"/>
          <p:nvPr>
            <p:ph idx="1" type="body"/>
          </p:nvPr>
        </p:nvSpPr>
        <p:spPr>
          <a:xfrm>
            <a:off x="3887391" y="740569"/>
            <a:ext cx="4629300" cy="36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810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6195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2pPr>
            <a:lvl3pPr indent="-3429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2385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4pPr>
            <a:lvl5pPr indent="-32385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5pPr>
            <a:lvl6pPr indent="-32385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6pPr>
            <a:lvl7pPr indent="-32385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7pPr>
            <a:lvl8pPr indent="-32385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8pPr>
            <a:lvl9pPr indent="-32385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9pPr>
          </a:lstStyle>
          <a:p/>
        </p:txBody>
      </p:sp>
      <p:sp>
        <p:nvSpPr>
          <p:cNvPr id="105" name="Google Shape;105;p21"/>
          <p:cNvSpPr txBox="1"/>
          <p:nvPr>
            <p:ph idx="2" type="body"/>
          </p:nvPr>
        </p:nvSpPr>
        <p:spPr>
          <a:xfrm>
            <a:off x="629841" y="1543050"/>
            <a:ext cx="2949000" cy="2858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indent="-2286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2pPr>
            <a:lvl3pPr indent="-2286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indent="-2286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indent="-2286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indent="-2286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indent="-2286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indent="-2286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indent="-2286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/>
        </p:txBody>
      </p:sp>
      <p:sp>
        <p:nvSpPr>
          <p:cNvPr id="106" name="Google Shape;106;p21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07" name="Google Shape;107;p21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08" name="Google Shape;108;p21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22"/>
          <p:cNvSpPr txBox="1"/>
          <p:nvPr>
            <p:ph type="title"/>
          </p:nvPr>
        </p:nvSpPr>
        <p:spPr>
          <a:xfrm>
            <a:off x="629841" y="342900"/>
            <a:ext cx="2949000" cy="12003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11" name="Google Shape;111;p22"/>
          <p:cNvSpPr/>
          <p:nvPr>
            <p:ph idx="2" type="pic"/>
          </p:nvPr>
        </p:nvSpPr>
        <p:spPr>
          <a:xfrm>
            <a:off x="3887391" y="740569"/>
            <a:ext cx="4629300" cy="3655200"/>
          </a:xfrm>
          <a:prstGeom prst="rect">
            <a:avLst/>
          </a:prstGeom>
          <a:noFill/>
          <a:ln>
            <a:noFill/>
          </a:ln>
        </p:spPr>
      </p:sp>
      <p:sp>
        <p:nvSpPr>
          <p:cNvPr id="112" name="Google Shape;112;p22"/>
          <p:cNvSpPr txBox="1"/>
          <p:nvPr>
            <p:ph idx="1" type="body"/>
          </p:nvPr>
        </p:nvSpPr>
        <p:spPr>
          <a:xfrm>
            <a:off x="629841" y="1543050"/>
            <a:ext cx="2949000" cy="2858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indent="-2286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2pPr>
            <a:lvl3pPr indent="-2286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indent="-2286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indent="-2286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indent="-2286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indent="-2286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indent="-2286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indent="-2286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/>
        </p:txBody>
      </p:sp>
      <p:sp>
        <p:nvSpPr>
          <p:cNvPr id="113" name="Google Shape;113;p22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14" name="Google Shape;114;p22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15" name="Google Shape;115;p22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23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18" name="Google Shape;118;p23"/>
          <p:cNvSpPr txBox="1"/>
          <p:nvPr>
            <p:ph idx="1" type="body"/>
          </p:nvPr>
        </p:nvSpPr>
        <p:spPr>
          <a:xfrm rot="5400000">
            <a:off x="2940300" y="-942431"/>
            <a:ext cx="3263400" cy="7886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19" name="Google Shape;119;p23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20" name="Google Shape;120;p23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21" name="Google Shape;121;p23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24"/>
          <p:cNvSpPr txBox="1"/>
          <p:nvPr>
            <p:ph type="title"/>
          </p:nvPr>
        </p:nvSpPr>
        <p:spPr>
          <a:xfrm rot="5400000">
            <a:off x="5350050" y="1467544"/>
            <a:ext cx="4359000" cy="197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24" name="Google Shape;124;p24"/>
          <p:cNvSpPr txBox="1"/>
          <p:nvPr>
            <p:ph idx="1" type="body"/>
          </p:nvPr>
        </p:nvSpPr>
        <p:spPr>
          <a:xfrm rot="5400000">
            <a:off x="1349475" y="-447056"/>
            <a:ext cx="4359000" cy="58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25" name="Google Shape;125;p24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26" name="Google Shape;126;p24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27" name="Google Shape;127;p24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theme" Target="../theme/theme2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0.xml"/><Relationship Id="rId13" Type="http://schemas.openxmlformats.org/officeDocument/2006/relationships/theme" Target="../theme/theme3.xml"/><Relationship Id="rId12" Type="http://schemas.openxmlformats.org/officeDocument/2006/relationships/slideLayout" Target="../slideLayouts/slideLayout22.xml"/><Relationship Id="rId1" Type="http://schemas.openxmlformats.org/officeDocument/2006/relationships/image" Target="../media/image25.jpg"/><Relationship Id="rId2" Type="http://schemas.openxmlformats.org/officeDocument/2006/relationships/image" Target="../media/image1.jpg"/><Relationship Id="rId3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5.xml"/><Relationship Id="rId6" Type="http://schemas.openxmlformats.org/officeDocument/2006/relationships/slideLayout" Target="../slideLayouts/slideLayout16.xml"/><Relationship Id="rId7" Type="http://schemas.openxmlformats.org/officeDocument/2006/relationships/slideLayout" Target="../slideLayouts/slideLayout17.xml"/><Relationship Id="rId8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4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8" name="Google Shape;58;p14"/>
          <p:cNvSpPr txBox="1"/>
          <p:nvPr>
            <p:ph idx="1" type="body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9" name="Google Shape;59;p14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0" name="Google Shape;60;p14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1" name="Google Shape;61;p14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62" name="Google Shape;62;p14"/>
          <p:cNvPicPr preferRelativeResize="0"/>
          <p:nvPr/>
        </p:nvPicPr>
        <p:blipFill rotWithShape="1">
          <a:blip r:embed="rId1">
            <a:alphaModFix amt="20000"/>
          </a:blip>
          <a:srcRect b="0" l="0" r="0" t="0"/>
          <a:stretch/>
        </p:blipFill>
        <p:spPr>
          <a:xfrm>
            <a:off x="4651999" y="-926415"/>
            <a:ext cx="4492004" cy="6746136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80435" y="4767263"/>
            <a:ext cx="2921000" cy="273844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60" r:id="rId3"/>
    <p:sldLayoutId id="2147483661" r:id="rId4"/>
    <p:sldLayoutId id="2147483662" r:id="rId5"/>
    <p:sldLayoutId id="2147483663" r:id="rId6"/>
    <p:sldLayoutId id="2147483664" r:id="rId7"/>
    <p:sldLayoutId id="2147483665" r:id="rId8"/>
    <p:sldLayoutId id="2147483666" r:id="rId9"/>
    <p:sldLayoutId id="2147483667" r:id="rId10"/>
    <p:sldLayoutId id="2147483668" r:id="rId11"/>
    <p:sldLayoutId id="2147483669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4.png"/><Relationship Id="rId4" Type="http://schemas.openxmlformats.org/officeDocument/2006/relationships/hyperlink" Target="mailto:v.andrikopoulos@rug.nl" TargetMode="Externa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1.jpg"/><Relationship Id="rId4" Type="http://schemas.openxmlformats.org/officeDocument/2006/relationships/image" Target="../media/image13.png"/><Relationship Id="rId5" Type="http://schemas.openxmlformats.org/officeDocument/2006/relationships/image" Target="../media/image22.png"/><Relationship Id="rId6" Type="http://schemas.openxmlformats.org/officeDocument/2006/relationships/image" Target="../media/image17.png"/><Relationship Id="rId7" Type="http://schemas.openxmlformats.org/officeDocument/2006/relationships/image" Target="../media/image32.png"/><Relationship Id="rId8" Type="http://schemas.openxmlformats.org/officeDocument/2006/relationships/image" Target="../media/image12.png"/></Relationships>
</file>

<file path=ppt/slides/_rels/slide11.xml.rels><?xml version="1.0" encoding="UTF-8" standalone="yes"?><Relationships xmlns="http://schemas.openxmlformats.org/package/2006/relationships"><Relationship Id="rId11" Type="http://schemas.openxmlformats.org/officeDocument/2006/relationships/image" Target="../media/image18.png"/><Relationship Id="rId10" Type="http://schemas.openxmlformats.org/officeDocument/2006/relationships/image" Target="../media/image19.png"/><Relationship Id="rId13" Type="http://schemas.openxmlformats.org/officeDocument/2006/relationships/image" Target="../media/image23.png"/><Relationship Id="rId12" Type="http://schemas.openxmlformats.org/officeDocument/2006/relationships/image" Target="../media/image20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.jpg"/><Relationship Id="rId4" Type="http://schemas.openxmlformats.org/officeDocument/2006/relationships/image" Target="../media/image2.png"/><Relationship Id="rId9" Type="http://schemas.openxmlformats.org/officeDocument/2006/relationships/image" Target="../media/image21.png"/><Relationship Id="rId15" Type="http://schemas.openxmlformats.org/officeDocument/2006/relationships/image" Target="../media/image28.jpg"/><Relationship Id="rId14" Type="http://schemas.openxmlformats.org/officeDocument/2006/relationships/image" Target="../media/image24.png"/><Relationship Id="rId5" Type="http://schemas.openxmlformats.org/officeDocument/2006/relationships/image" Target="../media/image14.png"/><Relationship Id="rId6" Type="http://schemas.openxmlformats.org/officeDocument/2006/relationships/image" Target="../media/image10.jpg"/><Relationship Id="rId7" Type="http://schemas.openxmlformats.org/officeDocument/2006/relationships/image" Target="../media/image26.png"/><Relationship Id="rId8" Type="http://schemas.openxmlformats.org/officeDocument/2006/relationships/image" Target="../media/image15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5.png"/><Relationship Id="rId4" Type="http://schemas.openxmlformats.org/officeDocument/2006/relationships/image" Target="../media/image36.png"/><Relationship Id="rId9" Type="http://schemas.openxmlformats.org/officeDocument/2006/relationships/image" Target="../media/image33.png"/><Relationship Id="rId5" Type="http://schemas.openxmlformats.org/officeDocument/2006/relationships/image" Target="../media/image41.png"/><Relationship Id="rId6" Type="http://schemas.openxmlformats.org/officeDocument/2006/relationships/image" Target="../media/image39.png"/><Relationship Id="rId7" Type="http://schemas.openxmlformats.org/officeDocument/2006/relationships/image" Target="../media/image38.png"/><Relationship Id="rId8" Type="http://schemas.openxmlformats.org/officeDocument/2006/relationships/image" Target="../media/image42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40.jpg"/><Relationship Id="rId4" Type="http://schemas.openxmlformats.org/officeDocument/2006/relationships/image" Target="../media/image29.png"/><Relationship Id="rId9" Type="http://schemas.openxmlformats.org/officeDocument/2006/relationships/image" Target="../media/image37.jpg"/><Relationship Id="rId5" Type="http://schemas.openxmlformats.org/officeDocument/2006/relationships/image" Target="../media/image27.png"/><Relationship Id="rId6" Type="http://schemas.openxmlformats.org/officeDocument/2006/relationships/image" Target="../media/image31.png"/><Relationship Id="rId7" Type="http://schemas.openxmlformats.org/officeDocument/2006/relationships/image" Target="../media/image30.png"/><Relationship Id="rId8" Type="http://schemas.openxmlformats.org/officeDocument/2006/relationships/image" Target="../media/image34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3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3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7.png"/><Relationship Id="rId4" Type="http://schemas.openxmlformats.org/officeDocument/2006/relationships/image" Target="../media/image4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8.xml"/><Relationship Id="rId3" Type="http://schemas.openxmlformats.org/officeDocument/2006/relationships/comments" Target="../comments/comment1.xml"/><Relationship Id="rId4" Type="http://schemas.openxmlformats.org/officeDocument/2006/relationships/image" Target="../media/image16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6.png"/><Relationship Id="rId4" Type="http://schemas.openxmlformats.org/officeDocument/2006/relationships/image" Target="../media/image5.jpg"/><Relationship Id="rId5" Type="http://schemas.openxmlformats.org/officeDocument/2006/relationships/image" Target="../media/image9.png"/><Relationship Id="rId6" Type="http://schemas.openxmlformats.org/officeDocument/2006/relationships/image" Target="../media/image8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25"/>
          <p:cNvSpPr txBox="1"/>
          <p:nvPr>
            <p:ph idx="12" type="sldNum"/>
          </p:nvPr>
        </p:nvSpPr>
        <p:spPr>
          <a:xfrm>
            <a:off x="6310313" y="3348201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33" name="Google Shape;133;p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-109776"/>
            <a:ext cx="9789459" cy="6920711"/>
          </a:xfrm>
          <a:prstGeom prst="rect">
            <a:avLst/>
          </a:prstGeom>
          <a:noFill/>
          <a:ln>
            <a:noFill/>
          </a:ln>
        </p:spPr>
      </p:pic>
      <p:sp>
        <p:nvSpPr>
          <p:cNvPr id="134" name="Google Shape;134;p25"/>
          <p:cNvSpPr txBox="1"/>
          <p:nvPr/>
        </p:nvSpPr>
        <p:spPr>
          <a:xfrm>
            <a:off x="5368301" y="3558411"/>
            <a:ext cx="3719400" cy="1085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1100" u="none" cap="none" strike="noStrike">
                <a:solidFill>
                  <a:srgbClr val="000000"/>
                </a:solidFill>
                <a:latin typeface="Merriweather"/>
                <a:ea typeface="Merriweather"/>
                <a:cs typeface="Merriweather"/>
                <a:sym typeface="Merriweather"/>
              </a:rPr>
              <a:t>	</a:t>
            </a:r>
            <a:endParaRPr i="0" sz="1100" u="none" cap="none" strike="noStrike">
              <a:solidFill>
                <a:srgbClr val="000000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45720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1100" u="none" cap="none" strike="noStrike">
                <a:solidFill>
                  <a:srgbClr val="000000"/>
                </a:solidFill>
                <a:latin typeface="Merriweather"/>
                <a:ea typeface="Merriweather"/>
                <a:cs typeface="Merriweather"/>
                <a:sym typeface="Merriweather"/>
              </a:rPr>
              <a:t>Prof. Dr. </a:t>
            </a:r>
            <a:r>
              <a:rPr lang="en" sz="1100">
                <a:latin typeface="Merriweather"/>
                <a:ea typeface="Merriweather"/>
                <a:cs typeface="Merriweather"/>
                <a:sym typeface="Merriweather"/>
              </a:rPr>
              <a:t>Vasilios Andrikopoulos</a:t>
            </a:r>
            <a:endParaRPr sz="1100">
              <a:latin typeface="Merriweather"/>
              <a:ea typeface="Merriweather"/>
              <a:cs typeface="Merriweather"/>
              <a:sym typeface="Merriweather"/>
            </a:endParaRPr>
          </a:p>
          <a:p>
            <a:pPr indent="45720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Merriweather"/>
                <a:ea typeface="Merriweather"/>
                <a:cs typeface="Merriweather"/>
                <a:sym typeface="Merriweather"/>
              </a:rPr>
              <a:t>Software Engineering</a:t>
            </a:r>
            <a:r>
              <a:rPr i="0" lang="en" sz="1100" u="none" cap="none" strike="noStrike">
                <a:solidFill>
                  <a:srgbClr val="000000"/>
                </a:solidFill>
                <a:latin typeface="Merriweather"/>
                <a:ea typeface="Merriweather"/>
                <a:cs typeface="Merriweather"/>
                <a:sym typeface="Merriweather"/>
              </a:rPr>
              <a:t>, Bernoulli Institute</a:t>
            </a:r>
            <a:endParaRPr i="0" sz="1100" u="none" cap="none" strike="noStrike">
              <a:solidFill>
                <a:srgbClr val="000000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45720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latin typeface="Merriweather"/>
              <a:ea typeface="Merriweather"/>
              <a:cs typeface="Merriweather"/>
              <a:sym typeface="Merriweather"/>
            </a:endParaRPr>
          </a:p>
          <a:p>
            <a:pPr indent="45720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u="sng">
                <a:solidFill>
                  <a:schemeClr val="hlink"/>
                </a:solidFill>
                <a:latin typeface="Merriweather"/>
                <a:ea typeface="Merriweather"/>
                <a:cs typeface="Merriweather"/>
                <a:sym typeface="Merriweather"/>
                <a:hlinkClick r:id="rId4"/>
              </a:rPr>
              <a:t>v.andrikopoulos@rug.nl</a:t>
            </a:r>
            <a:r>
              <a:rPr lang="en" sz="1100">
                <a:latin typeface="Merriweather"/>
                <a:ea typeface="Merriweather"/>
                <a:cs typeface="Merriweather"/>
                <a:sym typeface="Merriweather"/>
              </a:rPr>
              <a:t> </a:t>
            </a:r>
            <a:endParaRPr sz="1100"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1100" u="none" cap="none" strike="noStrike">
                <a:solidFill>
                  <a:srgbClr val="000000"/>
                </a:solidFill>
                <a:latin typeface="Merriweather"/>
                <a:ea typeface="Merriweather"/>
                <a:cs typeface="Merriweather"/>
                <a:sym typeface="Merriweather"/>
              </a:rPr>
              <a:t>	 </a:t>
            </a:r>
            <a:endParaRPr i="0" sz="1100" u="none" cap="none" strike="noStrike">
              <a:solidFill>
                <a:srgbClr val="000000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135" name="Google Shape;135;p25"/>
          <p:cNvSpPr txBox="1"/>
          <p:nvPr/>
        </p:nvSpPr>
        <p:spPr>
          <a:xfrm>
            <a:off x="488180" y="1666987"/>
            <a:ext cx="4380900" cy="2424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5100"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rPr>
              <a:t>Computer Science Research</a:t>
            </a:r>
            <a:endParaRPr i="0" sz="5100" u="none" cap="none" strike="noStrike">
              <a:solidFill>
                <a:schemeClr val="lt1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34"/>
          <p:cNvSpPr txBox="1"/>
          <p:nvPr>
            <p:ph type="title"/>
          </p:nvPr>
        </p:nvSpPr>
        <p:spPr>
          <a:xfrm>
            <a:off x="628650" y="273850"/>
            <a:ext cx="39432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</a:pPr>
            <a:r>
              <a:rPr lang="en">
                <a:solidFill>
                  <a:srgbClr val="C00000"/>
                </a:solidFill>
                <a:latin typeface="Merriweather"/>
                <a:ea typeface="Merriweather"/>
                <a:cs typeface="Merriweather"/>
                <a:sym typeface="Merriweather"/>
              </a:rPr>
              <a:t>Information Systems</a:t>
            </a:r>
            <a:endParaRPr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219" name="Google Shape;219;p34"/>
          <p:cNvSpPr txBox="1"/>
          <p:nvPr>
            <p:ph idx="1" type="body"/>
          </p:nvPr>
        </p:nvSpPr>
        <p:spPr>
          <a:xfrm>
            <a:off x="628650" y="1653275"/>
            <a:ext cx="5987700" cy="3296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 fontScale="92500" lnSpcReduction="20000"/>
          </a:bodyPr>
          <a:lstStyle/>
          <a:p>
            <a:pPr indent="-255555" lvl="0" marL="3429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ct val="100000"/>
              <a:buFont typeface="Merriweather"/>
              <a:buChar char="▪"/>
            </a:pPr>
            <a:r>
              <a:rPr lang="en" sz="1540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  <a:t>Enterprise Information Systems</a:t>
            </a:r>
            <a:endParaRPr sz="1540">
              <a:solidFill>
                <a:schemeClr val="dk1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-242633" lvl="1" marL="6858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ct val="100000"/>
              <a:buFont typeface="Merriweather"/>
              <a:buChar char="▪"/>
            </a:pPr>
            <a:r>
              <a:rPr lang="en" sz="1320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  <a:t>Process automation and runtime flexibility based on predictive monitoring of KPIs</a:t>
            </a:r>
            <a:endParaRPr sz="1320">
              <a:solidFill>
                <a:schemeClr val="dk1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-242633" lvl="1" marL="6858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ct val="100000"/>
              <a:buFont typeface="Merriweather"/>
              <a:buChar char="▪"/>
            </a:pPr>
            <a:r>
              <a:rPr lang="en" sz="1320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  <a:t>Adaptive data processing pipelines for large-scale computations</a:t>
            </a:r>
            <a:endParaRPr sz="1320">
              <a:solidFill>
                <a:schemeClr val="dk1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-242633" lvl="1" marL="6858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ct val="100000"/>
              <a:buFont typeface="Merriweather"/>
              <a:buChar char="▪"/>
            </a:pPr>
            <a:r>
              <a:rPr lang="en" sz="1320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  <a:t>Network science-based analysis of social networks (misinformation), manufacturing processes, provenance data etc.</a:t>
            </a:r>
            <a:endParaRPr sz="1320">
              <a:solidFill>
                <a:schemeClr val="dk1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-255555" lvl="0" marL="3429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ct val="100000"/>
              <a:buFont typeface="Merriweather"/>
              <a:buChar char="▪"/>
            </a:pPr>
            <a:r>
              <a:rPr lang="en" sz="1540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  <a:t>Information Retrieval and Data Mining</a:t>
            </a:r>
            <a:endParaRPr sz="1540">
              <a:solidFill>
                <a:schemeClr val="dk1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-242633" lvl="1" marL="6858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ct val="100000"/>
              <a:buFont typeface="Merriweather"/>
              <a:buChar char="▪"/>
            </a:pPr>
            <a:r>
              <a:rPr lang="en" sz="1320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  <a:t>Image processing and brain-inspired techniques, image segmentation and object identification (microscopy, astronomy, fall detection)</a:t>
            </a:r>
            <a:endParaRPr sz="1320">
              <a:solidFill>
                <a:schemeClr val="dk1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-255555" lvl="0" marL="3429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ct val="100000"/>
              <a:buFont typeface="Merriweather"/>
              <a:buChar char="▪"/>
            </a:pPr>
            <a:r>
              <a:rPr lang="en" sz="1540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  <a:t>Information Assurance and Security</a:t>
            </a:r>
            <a:endParaRPr sz="1540">
              <a:solidFill>
                <a:schemeClr val="dk1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-242633" lvl="1" marL="6858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ct val="100000"/>
              <a:buFont typeface="Merriweather"/>
              <a:buChar char="▪"/>
            </a:pPr>
            <a:r>
              <a:rPr lang="en" sz="1320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  <a:t>Privacy-preserving techniques (homomorphic encryption, zero-knowledge proofs) – fundamentals and application in genomics</a:t>
            </a:r>
            <a:endParaRPr sz="1320">
              <a:solidFill>
                <a:schemeClr val="dk1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-242633" lvl="1" marL="6858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ct val="100000"/>
              <a:buFont typeface="Merriweather"/>
              <a:buChar char="▪"/>
            </a:pPr>
            <a:r>
              <a:rPr lang="en" sz="1320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  <a:t>Privacy for Mobile and Web based applications</a:t>
            </a:r>
            <a:endParaRPr sz="989">
              <a:solidFill>
                <a:schemeClr val="dk1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220" name="Google Shape;220;p34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21" name="Google Shape;221;p3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616194" y="353301"/>
            <a:ext cx="2160240" cy="533904"/>
          </a:xfrm>
          <a:prstGeom prst="rect">
            <a:avLst/>
          </a:prstGeom>
          <a:noFill/>
          <a:ln>
            <a:noFill/>
          </a:ln>
        </p:spPr>
      </p:pic>
      <p:sp>
        <p:nvSpPr>
          <p:cNvPr id="222" name="Google Shape;222;p34"/>
          <p:cNvSpPr txBox="1"/>
          <p:nvPr/>
        </p:nvSpPr>
        <p:spPr>
          <a:xfrm>
            <a:off x="821050" y="1191625"/>
            <a:ext cx="39444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700">
                <a:latin typeface="Merriweather"/>
                <a:ea typeface="Merriweather"/>
                <a:cs typeface="Merriweather"/>
                <a:sym typeface="Merriweather"/>
              </a:rPr>
              <a:t>Research areas</a:t>
            </a:r>
            <a:endParaRPr sz="1700">
              <a:latin typeface="Merriweather"/>
              <a:ea typeface="Merriweather"/>
              <a:cs typeface="Merriweather"/>
              <a:sym typeface="Merriweather"/>
            </a:endParaRPr>
          </a:p>
        </p:txBody>
      </p:sp>
      <p:pic>
        <p:nvPicPr>
          <p:cNvPr id="223" name="Google Shape;223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054375" y="1039225"/>
            <a:ext cx="767841" cy="1062176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224" name="Google Shape;224;p3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944398" y="1039225"/>
            <a:ext cx="767841" cy="1062176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225" name="Google Shape;225;p3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054375" y="2461053"/>
            <a:ext cx="767841" cy="1062183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226" name="Google Shape;226;p3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944403" y="2463853"/>
            <a:ext cx="788323" cy="106218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227" name="Google Shape;227;p34"/>
          <p:cNvPicPr preferRelativeResize="0"/>
          <p:nvPr/>
        </p:nvPicPr>
        <p:blipFill rotWithShape="1">
          <a:blip r:embed="rId8">
            <a:alphaModFix/>
          </a:blip>
          <a:srcRect b="0" l="0" r="9893" t="0"/>
          <a:stretch/>
        </p:blipFill>
        <p:spPr>
          <a:xfrm>
            <a:off x="7443164" y="3937683"/>
            <a:ext cx="823748" cy="892717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228" name="Google Shape;228;p34"/>
          <p:cNvSpPr txBox="1"/>
          <p:nvPr/>
        </p:nvSpPr>
        <p:spPr>
          <a:xfrm>
            <a:off x="6663189" y="2029994"/>
            <a:ext cx="15297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latin typeface="Merriweather"/>
                <a:ea typeface="Merriweather"/>
                <a:cs typeface="Merriweather"/>
                <a:sym typeface="Merriweather"/>
              </a:rPr>
              <a:t>Dimka </a:t>
            </a:r>
            <a:endParaRPr b="1" sz="1000"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latin typeface="Merriweather"/>
                <a:ea typeface="Merriweather"/>
                <a:cs typeface="Merriweather"/>
                <a:sym typeface="Merriweather"/>
              </a:rPr>
              <a:t>Karastoyanova</a:t>
            </a:r>
            <a:endParaRPr sz="1100"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229" name="Google Shape;229;p34"/>
          <p:cNvSpPr txBox="1"/>
          <p:nvPr/>
        </p:nvSpPr>
        <p:spPr>
          <a:xfrm>
            <a:off x="7624239" y="2037656"/>
            <a:ext cx="15297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latin typeface="Merriweather"/>
                <a:ea typeface="Merriweather"/>
                <a:cs typeface="Merriweather"/>
                <a:sym typeface="Merriweather"/>
              </a:rPr>
              <a:t>George</a:t>
            </a:r>
            <a:endParaRPr b="1" sz="1000"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latin typeface="Merriweather"/>
                <a:ea typeface="Merriweather"/>
                <a:cs typeface="Merriweather"/>
                <a:sym typeface="Merriweather"/>
              </a:rPr>
              <a:t>Azzopardi</a:t>
            </a:r>
            <a:endParaRPr sz="1100"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230" name="Google Shape;230;p34"/>
          <p:cNvSpPr txBox="1"/>
          <p:nvPr/>
        </p:nvSpPr>
        <p:spPr>
          <a:xfrm>
            <a:off x="6677682" y="3463703"/>
            <a:ext cx="15297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latin typeface="Merriweather"/>
                <a:ea typeface="Merriweather"/>
                <a:cs typeface="Merriweather"/>
                <a:sym typeface="Merriweather"/>
              </a:rPr>
              <a:t>Fatih</a:t>
            </a:r>
            <a:endParaRPr b="1" sz="1000"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latin typeface="Merriweather"/>
                <a:ea typeface="Merriweather"/>
                <a:cs typeface="Merriweather"/>
                <a:sym typeface="Merriweather"/>
              </a:rPr>
              <a:t>Turkmen</a:t>
            </a:r>
            <a:endParaRPr b="1" sz="1000"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231" name="Google Shape;231;p34"/>
          <p:cNvSpPr txBox="1"/>
          <p:nvPr/>
        </p:nvSpPr>
        <p:spPr>
          <a:xfrm>
            <a:off x="7613857" y="3463703"/>
            <a:ext cx="15297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latin typeface="Merriweather"/>
                <a:ea typeface="Merriweather"/>
                <a:cs typeface="Merriweather"/>
                <a:sym typeface="Merriweather"/>
              </a:rPr>
              <a:t>Fadi</a:t>
            </a:r>
            <a:endParaRPr b="1" sz="1000"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latin typeface="Merriweather"/>
                <a:ea typeface="Merriweather"/>
                <a:cs typeface="Merriweather"/>
                <a:sym typeface="Merriweather"/>
              </a:rPr>
              <a:t>Mohsen</a:t>
            </a:r>
            <a:endParaRPr b="1" sz="1000"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232" name="Google Shape;232;p34"/>
          <p:cNvSpPr txBox="1"/>
          <p:nvPr/>
        </p:nvSpPr>
        <p:spPr>
          <a:xfrm>
            <a:off x="7054375" y="4767284"/>
            <a:ext cx="15297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latin typeface="Merriweather"/>
                <a:ea typeface="Merriweather"/>
                <a:cs typeface="Merriweather"/>
                <a:sym typeface="Merriweather"/>
              </a:rPr>
              <a:t>Mirela Riveni</a:t>
            </a:r>
            <a:endParaRPr sz="1100">
              <a:latin typeface="Merriweather"/>
              <a:ea typeface="Merriweather"/>
              <a:cs typeface="Merriweather"/>
              <a:sym typeface="Merriweather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35"/>
          <p:cNvSpPr txBox="1"/>
          <p:nvPr>
            <p:ph type="title"/>
          </p:nvPr>
        </p:nvSpPr>
        <p:spPr>
          <a:xfrm>
            <a:off x="628650" y="273850"/>
            <a:ext cx="39432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</a:pPr>
            <a:r>
              <a:rPr lang="en">
                <a:solidFill>
                  <a:srgbClr val="C00000"/>
                </a:solidFill>
                <a:latin typeface="Merriweather"/>
                <a:ea typeface="Merriweather"/>
                <a:cs typeface="Merriweather"/>
                <a:sym typeface="Merriweather"/>
              </a:rPr>
              <a:t>Intelligent Systems</a:t>
            </a:r>
            <a:endParaRPr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239" name="Google Shape;239;p35"/>
          <p:cNvSpPr txBox="1"/>
          <p:nvPr>
            <p:ph idx="1" type="body"/>
          </p:nvPr>
        </p:nvSpPr>
        <p:spPr>
          <a:xfrm>
            <a:off x="628650" y="1369225"/>
            <a:ext cx="30018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 fontScale="85000" lnSpcReduction="2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400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  <a:t> </a:t>
            </a:r>
            <a:r>
              <a:rPr b="1" lang="en" sz="1616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  <a:t>Expertise</a:t>
            </a:r>
            <a:endParaRPr sz="1616">
              <a:solidFill>
                <a:schemeClr val="dk1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chemeClr val="dk1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-216217" lvl="0" marL="228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Merriweather"/>
              <a:buChar char="●"/>
            </a:pPr>
            <a:r>
              <a:rPr lang="en" sz="1300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  <a:t>Theory of </a:t>
            </a:r>
            <a:r>
              <a:rPr b="1" lang="en" sz="1300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  <a:t>Machine Learning</a:t>
            </a:r>
            <a:endParaRPr sz="1300">
              <a:solidFill>
                <a:schemeClr val="dk1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-216217" lvl="0" marL="228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Merriweather"/>
              <a:buChar char="●"/>
            </a:pPr>
            <a:r>
              <a:rPr lang="en" sz="1300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  <a:t>Model &amp; data driven </a:t>
            </a:r>
            <a:r>
              <a:rPr b="1" lang="en" sz="1300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  <a:t>hybrid</a:t>
            </a:r>
            <a:r>
              <a:rPr lang="en" sz="1300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  <a:t> methods</a:t>
            </a:r>
            <a:endParaRPr sz="1300">
              <a:solidFill>
                <a:schemeClr val="dk1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-216217" lvl="0" marL="228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Merriweather"/>
              <a:buChar char="●"/>
            </a:pPr>
            <a:r>
              <a:rPr lang="en" sz="1300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  <a:t>Medical </a:t>
            </a:r>
            <a:r>
              <a:rPr b="1" lang="en" sz="1300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  <a:t>image</a:t>
            </a:r>
            <a:r>
              <a:rPr lang="en" sz="1300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  <a:t> analysis &amp; remote sensing</a:t>
            </a:r>
            <a:endParaRPr sz="1300">
              <a:solidFill>
                <a:schemeClr val="dk1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-216217" lvl="0" marL="228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Merriweather"/>
              <a:buChar char="●"/>
            </a:pPr>
            <a:r>
              <a:rPr lang="en" sz="1300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  <a:t>Mathematical </a:t>
            </a:r>
            <a:r>
              <a:rPr b="1" lang="en" sz="1300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  <a:t>morphology</a:t>
            </a:r>
            <a:endParaRPr sz="1300">
              <a:solidFill>
                <a:schemeClr val="dk1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-216217" lvl="0" marL="228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Merriweather"/>
              <a:buChar char="●"/>
            </a:pPr>
            <a:r>
              <a:rPr b="1" lang="en" sz="1300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  <a:t>Interpretable</a:t>
            </a:r>
            <a:r>
              <a:rPr lang="en" sz="1300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  <a:t> machine learning</a:t>
            </a:r>
            <a:endParaRPr sz="1300">
              <a:solidFill>
                <a:schemeClr val="dk1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16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  <a:t>Challenge: </a:t>
            </a:r>
            <a:endParaRPr sz="1616">
              <a:solidFill>
                <a:schemeClr val="dk1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1400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  <a:t>Efficient and/or interpretable methods, from theory to practice</a:t>
            </a:r>
            <a:br>
              <a:rPr lang="en" sz="1400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</a:br>
            <a:endParaRPr sz="1400">
              <a:solidFill>
                <a:schemeClr val="dk1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-216217" lvl="0" marL="228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Merriweather"/>
              <a:buChar char="●"/>
            </a:pPr>
            <a:r>
              <a:rPr lang="en" sz="1300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  <a:t>Data science (static/dynamic), i.e. </a:t>
            </a:r>
            <a:br>
              <a:rPr lang="en" sz="1300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</a:br>
            <a:r>
              <a:rPr lang="en" sz="1300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  <a:t>Medicine, Astronomy and Engineering</a:t>
            </a:r>
            <a:endParaRPr sz="1300">
              <a:solidFill>
                <a:schemeClr val="dk1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-216217" lvl="0" marL="228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Merriweather"/>
              <a:buChar char="●"/>
            </a:pPr>
            <a:r>
              <a:rPr lang="en" sz="1300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  <a:t>Smart industry</a:t>
            </a:r>
            <a:endParaRPr sz="1300">
              <a:solidFill>
                <a:schemeClr val="dk1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-216217" lvl="0" marL="228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Merriweather"/>
              <a:buChar char="●"/>
            </a:pPr>
            <a:r>
              <a:rPr lang="en" sz="1300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  <a:t>Statistical physics of learning</a:t>
            </a:r>
            <a:endParaRPr sz="1300">
              <a:solidFill>
                <a:schemeClr val="dk1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-216217" lvl="0" marL="228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Merriweather"/>
              <a:buChar char="●"/>
            </a:pPr>
            <a:r>
              <a:rPr lang="en" sz="1300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  <a:t>Learning with limited and multimodal data</a:t>
            </a:r>
            <a:endParaRPr>
              <a:solidFill>
                <a:schemeClr val="dk1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240" name="Google Shape;240;p35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41" name="Google Shape;241;p35"/>
          <p:cNvSpPr txBox="1"/>
          <p:nvPr/>
        </p:nvSpPr>
        <p:spPr>
          <a:xfrm>
            <a:off x="8189400" y="3303000"/>
            <a:ext cx="1143000" cy="288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000" u="none" cap="none" strike="noStrike">
                <a:solidFill>
                  <a:srgbClr val="000000"/>
                </a:solidFill>
                <a:latin typeface="Merriweather"/>
                <a:ea typeface="Merriweather"/>
                <a:cs typeface="Merriweather"/>
                <a:sym typeface="Merriweather"/>
              </a:rPr>
              <a:t>Jiapan Guo</a:t>
            </a:r>
            <a:endParaRPr b="1" sz="1000" strike="noStrike">
              <a:solidFill>
                <a:srgbClr val="000000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pic>
        <p:nvPicPr>
          <p:cNvPr id="242" name="Google Shape;242;p3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966800" y="318625"/>
            <a:ext cx="921125" cy="130315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243" name="Google Shape;243;p3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960576" y="1924900"/>
            <a:ext cx="888845" cy="1338275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244" name="Google Shape;244;p3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039085" y="1924906"/>
            <a:ext cx="990790" cy="1338277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245" name="Google Shape;245;p3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8039085" y="318622"/>
            <a:ext cx="913482" cy="1338277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246" name="Google Shape;246;p35"/>
          <p:cNvSpPr txBox="1"/>
          <p:nvPr/>
        </p:nvSpPr>
        <p:spPr>
          <a:xfrm>
            <a:off x="8057280" y="1620720"/>
            <a:ext cx="1371600" cy="26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 strike="noStrike">
                <a:solidFill>
                  <a:srgbClr val="000000"/>
                </a:solidFill>
                <a:latin typeface="Merriweather"/>
                <a:ea typeface="Merriweather"/>
                <a:cs typeface="Merriweather"/>
                <a:sym typeface="Merriweather"/>
              </a:rPr>
              <a:t>Michael Biehl</a:t>
            </a:r>
            <a:endParaRPr b="1" sz="1000" strike="noStrike">
              <a:solidFill>
                <a:srgbClr val="000000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247" name="Google Shape;247;p35"/>
          <p:cNvSpPr txBox="1"/>
          <p:nvPr/>
        </p:nvSpPr>
        <p:spPr>
          <a:xfrm>
            <a:off x="6938400" y="1610640"/>
            <a:ext cx="1371600" cy="27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 strike="noStrike">
                <a:solidFill>
                  <a:srgbClr val="000000"/>
                </a:solidFill>
                <a:latin typeface="Merriweather"/>
                <a:ea typeface="Merriweather"/>
                <a:cs typeface="Merriweather"/>
                <a:sym typeface="Merriweather"/>
              </a:rPr>
              <a:t>Kerstin Bunte</a:t>
            </a:r>
            <a:endParaRPr b="1" sz="1000" strike="noStrike">
              <a:solidFill>
                <a:srgbClr val="000000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248" name="Google Shape;248;p35"/>
          <p:cNvSpPr txBox="1"/>
          <p:nvPr/>
        </p:nvSpPr>
        <p:spPr>
          <a:xfrm>
            <a:off x="6781800" y="3317040"/>
            <a:ext cx="1600200" cy="27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 strike="noStrike">
                <a:solidFill>
                  <a:srgbClr val="000000"/>
                </a:solidFill>
                <a:latin typeface="Merriweather"/>
                <a:ea typeface="Merriweather"/>
                <a:cs typeface="Merriweather"/>
                <a:sym typeface="Merriweather"/>
              </a:rPr>
              <a:t>Michael Wilkinson</a:t>
            </a:r>
            <a:endParaRPr b="1" sz="1000" strike="noStrike">
              <a:solidFill>
                <a:srgbClr val="000000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pic>
        <p:nvPicPr>
          <p:cNvPr id="249" name="Google Shape;249;p35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7677957" y="3588396"/>
            <a:ext cx="921109" cy="1179511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250" name="Google Shape;250;p35"/>
          <p:cNvSpPr txBox="1"/>
          <p:nvPr/>
        </p:nvSpPr>
        <p:spPr>
          <a:xfrm>
            <a:off x="7347000" y="4756680"/>
            <a:ext cx="1600200" cy="459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 strike="noStrike">
                <a:solidFill>
                  <a:srgbClr val="000000"/>
                </a:solidFill>
                <a:latin typeface="Merriweather"/>
                <a:ea typeface="Merriweather"/>
                <a:cs typeface="Merriweather"/>
                <a:sym typeface="Merriweather"/>
              </a:rPr>
              <a:t>Nicolai Petkov (emeritus)</a:t>
            </a:r>
            <a:endParaRPr b="1" sz="1000" strike="noStrike">
              <a:solidFill>
                <a:srgbClr val="000000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pic>
        <p:nvPicPr>
          <p:cNvPr id="251" name="Google Shape;251;p35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4861287" y="424256"/>
            <a:ext cx="2072913" cy="1417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2" name="Google Shape;252;p35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5622475" y="3887375"/>
            <a:ext cx="1729435" cy="1179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3" name="Google Shape;253;p35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3961560" y="3657600"/>
            <a:ext cx="1600200" cy="14454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54" name="Google Shape;254;p35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3506520" y="1910587"/>
            <a:ext cx="3347279" cy="90792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5" name="Google Shape;255;p35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3316200" y="1078562"/>
            <a:ext cx="1537477" cy="755961"/>
          </a:xfrm>
          <a:prstGeom prst="rect">
            <a:avLst/>
          </a:prstGeom>
          <a:noFill/>
          <a:ln>
            <a:noFill/>
          </a:ln>
        </p:spPr>
      </p:pic>
      <p:pic>
        <p:nvPicPr>
          <p:cNvPr id="256" name="Google Shape;256;p35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5565960" y="2873280"/>
            <a:ext cx="1305360" cy="10256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7" name="Google Shape;257;p35"/>
          <p:cNvPicPr preferRelativeResize="0"/>
          <p:nvPr/>
        </p:nvPicPr>
        <p:blipFill rotWithShape="1">
          <a:blip r:embed="rId14">
            <a:alphaModFix/>
          </a:blip>
          <a:srcRect b="0" l="0" r="0" t="0"/>
          <a:stretch/>
        </p:blipFill>
        <p:spPr>
          <a:xfrm>
            <a:off x="2510400" y="4460280"/>
            <a:ext cx="1371599" cy="4978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8" name="Google Shape;258;p35"/>
          <p:cNvPicPr preferRelativeResize="0"/>
          <p:nvPr/>
        </p:nvPicPr>
        <p:blipFill rotWithShape="1">
          <a:blip r:embed="rId15">
            <a:alphaModFix/>
          </a:blip>
          <a:srcRect b="0" l="0" r="0" t="0"/>
          <a:stretch/>
        </p:blipFill>
        <p:spPr>
          <a:xfrm>
            <a:off x="3708755" y="2848500"/>
            <a:ext cx="1655640" cy="811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36"/>
          <p:cNvSpPr txBox="1"/>
          <p:nvPr>
            <p:ph type="title"/>
          </p:nvPr>
        </p:nvSpPr>
        <p:spPr>
          <a:xfrm>
            <a:off x="628650" y="273850"/>
            <a:ext cx="37173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 fontScale="9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50000"/>
              <a:buNone/>
            </a:pPr>
            <a:r>
              <a:rPr lang="en">
                <a:solidFill>
                  <a:srgbClr val="C00000"/>
                </a:solidFill>
                <a:latin typeface="Merriweather"/>
                <a:ea typeface="Merriweather"/>
                <a:cs typeface="Merriweather"/>
                <a:sym typeface="Merriweather"/>
              </a:rPr>
              <a:t>Scientific Visualization and Computer Graphics</a:t>
            </a:r>
            <a:endParaRPr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265" name="Google Shape;265;p36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66" name="Google Shape;266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88225" y="483949"/>
            <a:ext cx="3206099" cy="1113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7" name="Google Shape;267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811925" y="87150"/>
            <a:ext cx="1234850" cy="836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8" name="Google Shape;268;p3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937475" y="3853100"/>
            <a:ext cx="983750" cy="98375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269" name="Google Shape;269;p3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937475" y="2568325"/>
            <a:ext cx="983750" cy="98375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270" name="Google Shape;270;p3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937475" y="1185182"/>
            <a:ext cx="983750" cy="1072035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271" name="Google Shape;271;p36"/>
          <p:cNvSpPr txBox="1"/>
          <p:nvPr/>
        </p:nvSpPr>
        <p:spPr>
          <a:xfrm>
            <a:off x="7664500" y="2198712"/>
            <a:ext cx="15297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00000"/>
                </a:solidFill>
                <a:latin typeface="Merriweather"/>
                <a:ea typeface="Merriweather"/>
                <a:cs typeface="Merriweather"/>
                <a:sym typeface="Merriweather"/>
              </a:rPr>
              <a:t> Jiří Kosinka           </a:t>
            </a:r>
            <a:endParaRPr sz="1100"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272" name="Google Shape;272;p36"/>
          <p:cNvSpPr txBox="1"/>
          <p:nvPr/>
        </p:nvSpPr>
        <p:spPr>
          <a:xfrm>
            <a:off x="7664500" y="3483984"/>
            <a:ext cx="15297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000000"/>
                </a:solidFill>
                <a:latin typeface="Merriweather"/>
                <a:ea typeface="Merriweather"/>
                <a:cs typeface="Merriweather"/>
                <a:sym typeface="Merriweather"/>
              </a:rPr>
              <a:t>Steffen Frey</a:t>
            </a:r>
            <a:endParaRPr sz="1100"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273" name="Google Shape;273;p36"/>
          <p:cNvSpPr txBox="1"/>
          <p:nvPr/>
        </p:nvSpPr>
        <p:spPr>
          <a:xfrm>
            <a:off x="7664500" y="4787122"/>
            <a:ext cx="15297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000000"/>
                </a:solidFill>
                <a:latin typeface="Merriweather"/>
                <a:ea typeface="Merriweather"/>
                <a:cs typeface="Merriweather"/>
                <a:sym typeface="Merriweather"/>
              </a:rPr>
              <a:t>Cara Tursun</a:t>
            </a:r>
            <a:endParaRPr sz="1100">
              <a:latin typeface="Merriweather"/>
              <a:ea typeface="Merriweather"/>
              <a:cs typeface="Merriweather"/>
              <a:sym typeface="Merriweather"/>
            </a:endParaRPr>
          </a:p>
        </p:txBody>
      </p:sp>
      <p:pic>
        <p:nvPicPr>
          <p:cNvPr id="274" name="Google Shape;274;p36"/>
          <p:cNvPicPr preferRelativeResize="0"/>
          <p:nvPr/>
        </p:nvPicPr>
        <p:blipFill rotWithShape="1">
          <a:blip r:embed="rId8">
            <a:alphaModFix/>
          </a:blip>
          <a:srcRect b="23153" l="0" r="0" t="41566"/>
          <a:stretch/>
        </p:blipFill>
        <p:spPr>
          <a:xfrm>
            <a:off x="4297725" y="3179181"/>
            <a:ext cx="3206102" cy="848319"/>
          </a:xfrm>
          <a:prstGeom prst="rect">
            <a:avLst/>
          </a:prstGeom>
          <a:noFill/>
          <a:ln>
            <a:noFill/>
          </a:ln>
        </p:spPr>
      </p:pic>
      <p:pic>
        <p:nvPicPr>
          <p:cNvPr id="275" name="Google Shape;275;p36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605450" y="1637750"/>
            <a:ext cx="2590659" cy="1457251"/>
          </a:xfrm>
          <a:prstGeom prst="rect">
            <a:avLst/>
          </a:prstGeom>
          <a:noFill/>
          <a:ln>
            <a:noFill/>
          </a:ln>
        </p:spPr>
      </p:pic>
      <p:sp>
        <p:nvSpPr>
          <p:cNvPr id="276" name="Google Shape;276;p36"/>
          <p:cNvSpPr txBox="1"/>
          <p:nvPr/>
        </p:nvSpPr>
        <p:spPr>
          <a:xfrm>
            <a:off x="4792230" y="1376134"/>
            <a:ext cx="5223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Calibri"/>
                <a:ea typeface="Calibri"/>
                <a:cs typeface="Calibri"/>
                <a:sym typeface="Calibri"/>
              </a:rPr>
              <a:t>raster</a:t>
            </a:r>
            <a:endParaRPr sz="10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7" name="Google Shape;277;p36"/>
          <p:cNvSpPr txBox="1"/>
          <p:nvPr/>
        </p:nvSpPr>
        <p:spPr>
          <a:xfrm>
            <a:off x="6773430" y="1376134"/>
            <a:ext cx="5739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Calibri"/>
                <a:ea typeface="Calibri"/>
                <a:cs typeface="Calibri"/>
                <a:sym typeface="Calibri"/>
              </a:rPr>
              <a:t>vector</a:t>
            </a:r>
            <a:endParaRPr sz="10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8" name="Google Shape;278;p36"/>
          <p:cNvSpPr txBox="1"/>
          <p:nvPr/>
        </p:nvSpPr>
        <p:spPr>
          <a:xfrm>
            <a:off x="356975" y="4012875"/>
            <a:ext cx="3597300" cy="11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Merriweather"/>
                <a:ea typeface="Merriweather"/>
                <a:cs typeface="Merriweather"/>
                <a:sym typeface="Merriweather"/>
              </a:rPr>
              <a:t>- Shape and image modelling and processing</a:t>
            </a:r>
            <a:endParaRPr sz="1200"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Merriweather"/>
                <a:ea typeface="Merriweather"/>
                <a:cs typeface="Merriweather"/>
                <a:sym typeface="Merriweather"/>
              </a:rPr>
              <a:t>- Big data and high-performance visualisation</a:t>
            </a:r>
            <a:endParaRPr sz="1200"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Merriweather"/>
                <a:ea typeface="Merriweather"/>
                <a:cs typeface="Merriweather"/>
                <a:sym typeface="Merriweather"/>
              </a:rPr>
              <a:t>- Optimization and machine learning</a:t>
            </a:r>
            <a:endParaRPr sz="1200"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Merriweather"/>
                <a:ea typeface="Merriweather"/>
                <a:cs typeface="Merriweather"/>
                <a:sym typeface="Merriweather"/>
              </a:rPr>
              <a:t>- Visual perception</a:t>
            </a:r>
            <a:endParaRPr sz="1200"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279" name="Google Shape;279;p36"/>
          <p:cNvSpPr txBox="1"/>
          <p:nvPr/>
        </p:nvSpPr>
        <p:spPr>
          <a:xfrm>
            <a:off x="4166289" y="4012875"/>
            <a:ext cx="3337500" cy="11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200">
                <a:solidFill>
                  <a:srgbClr val="000000"/>
                </a:solidFill>
                <a:latin typeface="Merriweather"/>
                <a:ea typeface="Merriweather"/>
                <a:cs typeface="Merriweather"/>
                <a:sym typeface="Merriweather"/>
              </a:rPr>
              <a:t>- VR/AR display technology, eye tracking</a:t>
            </a:r>
            <a:endParaRPr sz="1200">
              <a:solidFill>
                <a:srgbClr val="000000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200">
                <a:solidFill>
                  <a:srgbClr val="000000"/>
                </a:solidFill>
                <a:latin typeface="Merriweather"/>
                <a:ea typeface="Merriweather"/>
                <a:cs typeface="Merriweather"/>
                <a:sym typeface="Merriweather"/>
              </a:rPr>
              <a:t>- Data-driven method &amp; system configuration</a:t>
            </a:r>
            <a:endParaRPr sz="1200">
              <a:solidFill>
                <a:srgbClr val="000000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200">
                <a:solidFill>
                  <a:srgbClr val="000000"/>
                </a:solidFill>
                <a:latin typeface="Merriweather"/>
                <a:ea typeface="Merriweather"/>
                <a:cs typeface="Merriweather"/>
                <a:sym typeface="Merriweather"/>
              </a:rPr>
              <a:t>- Computer aided design and analysis</a:t>
            </a:r>
            <a:endParaRPr sz="1200">
              <a:solidFill>
                <a:srgbClr val="000000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200">
                <a:solidFill>
                  <a:srgbClr val="000000"/>
                </a:solidFill>
                <a:latin typeface="Merriweather"/>
                <a:ea typeface="Merriweather"/>
                <a:cs typeface="Merriweather"/>
                <a:sym typeface="Merriweather"/>
              </a:rPr>
              <a:t>- Medical data, astronomy, …</a:t>
            </a:r>
            <a:endParaRPr sz="1200"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280" name="Google Shape;280;p36"/>
          <p:cNvSpPr txBox="1"/>
          <p:nvPr/>
        </p:nvSpPr>
        <p:spPr>
          <a:xfrm>
            <a:off x="356975" y="1312500"/>
            <a:ext cx="39444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lang="en" sz="1500">
                <a:latin typeface="Merriweather"/>
                <a:ea typeface="Merriweather"/>
                <a:cs typeface="Merriweather"/>
                <a:sym typeface="Merriweather"/>
              </a:rPr>
              <a:t>Challenges</a:t>
            </a:r>
            <a:endParaRPr sz="1500"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281" name="Google Shape;281;p36"/>
          <p:cNvSpPr txBox="1"/>
          <p:nvPr/>
        </p:nvSpPr>
        <p:spPr>
          <a:xfrm>
            <a:off x="356975" y="3762850"/>
            <a:ext cx="32493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>
                <a:latin typeface="Merriweather"/>
                <a:ea typeface="Merriweather"/>
                <a:cs typeface="Merriweather"/>
                <a:sym typeface="Merriweather"/>
              </a:rPr>
              <a:t>General topics and interests</a:t>
            </a:r>
            <a:endParaRPr b="1" sz="1500"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282" name="Google Shape;282;p36"/>
          <p:cNvSpPr txBox="1"/>
          <p:nvPr/>
        </p:nvSpPr>
        <p:spPr>
          <a:xfrm>
            <a:off x="356975" y="1696600"/>
            <a:ext cx="3944400" cy="203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Merriweather"/>
                <a:ea typeface="Merriweather"/>
                <a:cs typeface="Merriweather"/>
                <a:sym typeface="Merriweather"/>
              </a:rPr>
              <a:t>- Image vectorization (fully scalable, sparse, easy to edit)</a:t>
            </a:r>
            <a:endParaRPr sz="1200"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200">
                <a:solidFill>
                  <a:srgbClr val="000000"/>
                </a:solidFill>
                <a:latin typeface="Merriweather"/>
                <a:ea typeface="Merriweather"/>
                <a:cs typeface="Merriweather"/>
                <a:sym typeface="Merriweather"/>
              </a:rPr>
              <a:t>- Optimization of scientific large data visualization</a:t>
            </a:r>
            <a:endParaRPr sz="1200"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200">
                <a:solidFill>
                  <a:srgbClr val="000000"/>
                </a:solidFill>
                <a:latin typeface="Merriweather"/>
                <a:ea typeface="Merriweather"/>
                <a:cs typeface="Merriweather"/>
                <a:sym typeface="Merriweather"/>
              </a:rPr>
              <a:t>- Perceptually optimized display systems</a:t>
            </a:r>
            <a:endParaRPr sz="1200">
              <a:solidFill>
                <a:srgbClr val="000000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Merriweather"/>
              <a:ea typeface="Merriweather"/>
              <a:cs typeface="Merriweather"/>
              <a:sym typeface="Merriweather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7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37"/>
          <p:cNvSpPr txBox="1"/>
          <p:nvPr>
            <p:ph type="title"/>
          </p:nvPr>
        </p:nvSpPr>
        <p:spPr>
          <a:xfrm>
            <a:off x="628650" y="273850"/>
            <a:ext cx="39444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 fontScale="9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50000"/>
              <a:buNone/>
            </a:pPr>
            <a:r>
              <a:rPr lang="en">
                <a:solidFill>
                  <a:srgbClr val="C00000"/>
                </a:solidFill>
                <a:latin typeface="Merriweather"/>
                <a:ea typeface="Merriweather"/>
                <a:cs typeface="Merriweather"/>
                <a:sym typeface="Merriweather"/>
              </a:rPr>
              <a:t>Software Engineering and Architecture</a:t>
            </a:r>
            <a:endParaRPr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289" name="Google Shape;289;p37"/>
          <p:cNvSpPr txBox="1"/>
          <p:nvPr>
            <p:ph idx="1" type="body"/>
          </p:nvPr>
        </p:nvSpPr>
        <p:spPr>
          <a:xfrm>
            <a:off x="628650" y="3664250"/>
            <a:ext cx="2975100" cy="1468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-234394" lvl="0" marL="3429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91"/>
              <a:buFont typeface="Merriweather"/>
              <a:buChar char="▪"/>
            </a:pPr>
            <a:r>
              <a:rPr lang="en" sz="1091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  <a:t>Architecting Large, Complex &amp; Long-lived Systems</a:t>
            </a:r>
            <a:endParaRPr sz="1091">
              <a:solidFill>
                <a:schemeClr val="dk1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-234394" lvl="0" marL="3429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91"/>
              <a:buFont typeface="Merriweather"/>
              <a:buChar char="▪"/>
            </a:pPr>
            <a:r>
              <a:rPr lang="en" sz="1091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  <a:t>Making better software teams, software, and society</a:t>
            </a:r>
            <a:endParaRPr sz="1091">
              <a:solidFill>
                <a:schemeClr val="dk1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-234394" lvl="0" marL="3429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91"/>
              <a:buFont typeface="Merriweather"/>
              <a:buChar char="▪"/>
            </a:pPr>
            <a:r>
              <a:rPr lang="en" sz="1091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  <a:t>Bridging Source Code and Architecture</a:t>
            </a:r>
            <a:endParaRPr sz="1091">
              <a:solidFill>
                <a:schemeClr val="dk1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3429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358"/>
              <a:buNone/>
            </a:pPr>
            <a:r>
              <a:t/>
            </a:r>
            <a:endParaRPr sz="1091">
              <a:solidFill>
                <a:schemeClr val="dk1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290" name="Google Shape;290;p37"/>
          <p:cNvSpPr txBox="1"/>
          <p:nvPr>
            <p:ph idx="12" type="sldNum"/>
          </p:nvPr>
        </p:nvSpPr>
        <p:spPr>
          <a:xfrm>
            <a:off x="6356450" y="645921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91" name="Google Shape;291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61725" y="140175"/>
            <a:ext cx="982650" cy="1046050"/>
          </a:xfrm>
          <a:prstGeom prst="rect">
            <a:avLst/>
          </a:prstGeom>
          <a:noFill/>
          <a:ln>
            <a:noFill/>
          </a:ln>
        </p:spPr>
      </p:pic>
      <p:sp>
        <p:nvSpPr>
          <p:cNvPr id="292" name="Google Shape;292;p37"/>
          <p:cNvSpPr txBox="1"/>
          <p:nvPr>
            <p:ph type="title"/>
          </p:nvPr>
        </p:nvSpPr>
        <p:spPr>
          <a:xfrm>
            <a:off x="6675857" y="1961950"/>
            <a:ext cx="1558500" cy="578700"/>
          </a:xfrm>
          <a:prstGeom prst="rect">
            <a:avLst/>
          </a:prstGeom>
        </p:spPr>
        <p:txBody>
          <a:bodyPr anchorCtr="0" anchor="b" bIns="34275" lIns="68575" spcFirstLastPara="1" rIns="68575" wrap="square" tIns="3427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latin typeface="Merriweather"/>
                <a:ea typeface="Merriweather"/>
                <a:cs typeface="Merriweather"/>
                <a:sym typeface="Merriweather"/>
              </a:rPr>
              <a:t>Paris</a:t>
            </a:r>
            <a:br>
              <a:rPr b="1" lang="en" sz="1000">
                <a:latin typeface="Merriweather"/>
                <a:ea typeface="Merriweather"/>
                <a:cs typeface="Merriweather"/>
                <a:sym typeface="Merriweather"/>
              </a:rPr>
            </a:br>
            <a:r>
              <a:rPr b="1" lang="en" sz="1000">
                <a:latin typeface="Merriweather"/>
                <a:ea typeface="Merriweather"/>
                <a:cs typeface="Merriweather"/>
                <a:sym typeface="Merriweather"/>
              </a:rPr>
              <a:t>Avgeriou</a:t>
            </a:r>
            <a:endParaRPr b="1" sz="1000"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293" name="Google Shape;293;p37"/>
          <p:cNvSpPr txBox="1"/>
          <p:nvPr>
            <p:ph type="title"/>
          </p:nvPr>
        </p:nvSpPr>
        <p:spPr>
          <a:xfrm>
            <a:off x="7774056" y="1961950"/>
            <a:ext cx="1558500" cy="578700"/>
          </a:xfrm>
          <a:prstGeom prst="rect">
            <a:avLst/>
          </a:prstGeom>
        </p:spPr>
        <p:txBody>
          <a:bodyPr anchorCtr="0" anchor="b" bIns="34275" lIns="68575" spcFirstLastPara="1" rIns="68575" wrap="square" tIns="3427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latin typeface="Merriweather"/>
                <a:ea typeface="Merriweather"/>
                <a:cs typeface="Merriweather"/>
                <a:sym typeface="Merriweather"/>
              </a:rPr>
              <a:t>Andrea</a:t>
            </a:r>
            <a:br>
              <a:rPr b="1" lang="en" sz="1000">
                <a:latin typeface="Merriweather"/>
                <a:ea typeface="Merriweather"/>
                <a:cs typeface="Merriweather"/>
                <a:sym typeface="Merriweather"/>
              </a:rPr>
            </a:br>
            <a:r>
              <a:rPr b="1" lang="en" sz="1000">
                <a:latin typeface="Merriweather"/>
                <a:ea typeface="Merriweather"/>
                <a:cs typeface="Merriweather"/>
                <a:sym typeface="Merriweather"/>
              </a:rPr>
              <a:t>Capiluppi</a:t>
            </a:r>
            <a:endParaRPr b="1" sz="1000"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294" name="Google Shape;294;p37"/>
          <p:cNvSpPr txBox="1"/>
          <p:nvPr>
            <p:ph type="title"/>
          </p:nvPr>
        </p:nvSpPr>
        <p:spPr>
          <a:xfrm>
            <a:off x="6653873" y="3258111"/>
            <a:ext cx="1629000" cy="578700"/>
          </a:xfrm>
          <a:prstGeom prst="rect">
            <a:avLst/>
          </a:prstGeom>
        </p:spPr>
        <p:txBody>
          <a:bodyPr anchorCtr="0" anchor="b" bIns="34275" lIns="68575" spcFirstLastPara="1" rIns="68575" wrap="square" tIns="3427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latin typeface="Merriweather"/>
                <a:ea typeface="Merriweather"/>
                <a:cs typeface="Merriweather"/>
                <a:sym typeface="Merriweather"/>
              </a:rPr>
              <a:t>Vasilios </a:t>
            </a:r>
            <a:endParaRPr b="1" sz="1000"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latin typeface="Merriweather"/>
                <a:ea typeface="Merriweather"/>
                <a:cs typeface="Merriweather"/>
                <a:sym typeface="Merriweather"/>
              </a:rPr>
              <a:t>Andrikopoulos</a:t>
            </a:r>
            <a:endParaRPr b="1" sz="1000"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295" name="Google Shape;295;p37"/>
          <p:cNvSpPr txBox="1"/>
          <p:nvPr>
            <p:ph type="title"/>
          </p:nvPr>
        </p:nvSpPr>
        <p:spPr>
          <a:xfrm>
            <a:off x="7800518" y="4517648"/>
            <a:ext cx="1558500" cy="578700"/>
          </a:xfrm>
          <a:prstGeom prst="rect">
            <a:avLst/>
          </a:prstGeom>
        </p:spPr>
        <p:txBody>
          <a:bodyPr anchorCtr="0" anchor="b" bIns="34275" lIns="68575" spcFirstLastPara="1" rIns="68575" wrap="square" tIns="3427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latin typeface="Merriweather"/>
                <a:ea typeface="Merriweather"/>
                <a:cs typeface="Merriweather"/>
                <a:sym typeface="Merriweather"/>
              </a:rPr>
              <a:t>Tijs</a:t>
            </a:r>
            <a:br>
              <a:rPr b="1" lang="en" sz="1000">
                <a:latin typeface="Merriweather"/>
                <a:ea typeface="Merriweather"/>
                <a:cs typeface="Merriweather"/>
                <a:sym typeface="Merriweather"/>
              </a:rPr>
            </a:br>
            <a:r>
              <a:rPr b="1" lang="en" sz="1000">
                <a:latin typeface="Merriweather"/>
                <a:ea typeface="Merriweather"/>
                <a:cs typeface="Merriweather"/>
                <a:sym typeface="Merriweather"/>
              </a:rPr>
              <a:t>van der Storm</a:t>
            </a:r>
            <a:endParaRPr b="1" sz="1000">
              <a:latin typeface="Merriweather"/>
              <a:ea typeface="Merriweather"/>
              <a:cs typeface="Merriweather"/>
              <a:sym typeface="Merriweather"/>
            </a:endParaRPr>
          </a:p>
        </p:txBody>
      </p:sp>
      <p:pic>
        <p:nvPicPr>
          <p:cNvPr id="296" name="Google Shape;296;p37"/>
          <p:cNvPicPr preferRelativeResize="0"/>
          <p:nvPr/>
        </p:nvPicPr>
        <p:blipFill rotWithShape="1">
          <a:blip r:embed="rId4">
            <a:alphaModFix/>
          </a:blip>
          <a:srcRect b="0" l="0" r="11894" t="0"/>
          <a:stretch/>
        </p:blipFill>
        <p:spPr>
          <a:xfrm>
            <a:off x="7023975" y="1227875"/>
            <a:ext cx="810621" cy="964824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297" name="Google Shape;297;p37"/>
          <p:cNvPicPr preferRelativeResize="0"/>
          <p:nvPr/>
        </p:nvPicPr>
        <p:blipFill rotWithShape="1">
          <a:blip r:embed="rId5">
            <a:alphaModFix/>
          </a:blip>
          <a:srcRect b="0" l="11894" r="0" t="0"/>
          <a:stretch/>
        </p:blipFill>
        <p:spPr>
          <a:xfrm>
            <a:off x="8137849" y="1230021"/>
            <a:ext cx="810621" cy="960532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298" name="Google Shape;298;p37"/>
          <p:cNvPicPr preferRelativeResize="0"/>
          <p:nvPr/>
        </p:nvPicPr>
        <p:blipFill rotWithShape="1">
          <a:blip r:embed="rId6">
            <a:alphaModFix/>
          </a:blip>
          <a:srcRect b="7825" l="0" r="0" t="3647"/>
          <a:stretch/>
        </p:blipFill>
        <p:spPr>
          <a:xfrm>
            <a:off x="7035906" y="2525891"/>
            <a:ext cx="810621" cy="964824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299" name="Google Shape;299;p37"/>
          <p:cNvPicPr preferRelativeResize="0"/>
          <p:nvPr/>
        </p:nvPicPr>
        <p:blipFill rotWithShape="1">
          <a:blip r:embed="rId7">
            <a:alphaModFix/>
          </a:blip>
          <a:srcRect b="0" l="23103" r="12864" t="0"/>
          <a:stretch/>
        </p:blipFill>
        <p:spPr>
          <a:xfrm>
            <a:off x="8139612" y="3812412"/>
            <a:ext cx="810621" cy="964824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300" name="Google Shape;300;p37"/>
          <p:cNvPicPr preferRelativeResize="0"/>
          <p:nvPr/>
        </p:nvPicPr>
        <p:blipFill rotWithShape="1">
          <a:blip r:embed="rId8">
            <a:alphaModFix/>
          </a:blip>
          <a:srcRect b="0" l="6139" r="6148" t="0"/>
          <a:stretch/>
        </p:blipFill>
        <p:spPr>
          <a:xfrm>
            <a:off x="7025737" y="3812412"/>
            <a:ext cx="810618" cy="964824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301" name="Google Shape;301;p37"/>
          <p:cNvSpPr txBox="1"/>
          <p:nvPr>
            <p:ph type="title"/>
          </p:nvPr>
        </p:nvSpPr>
        <p:spPr>
          <a:xfrm>
            <a:off x="7779679" y="3258111"/>
            <a:ext cx="1558500" cy="578700"/>
          </a:xfrm>
          <a:prstGeom prst="rect">
            <a:avLst/>
          </a:prstGeom>
        </p:spPr>
        <p:txBody>
          <a:bodyPr anchorCtr="0" anchor="b" bIns="34275" lIns="68575" spcFirstLastPara="1" rIns="68575" wrap="square" tIns="3427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latin typeface="Merriweather"/>
                <a:ea typeface="Merriweather"/>
                <a:cs typeface="Merriweather"/>
                <a:sym typeface="Merriweather"/>
              </a:rPr>
              <a:t>Ayushi</a:t>
            </a:r>
            <a:br>
              <a:rPr b="1" lang="en" sz="1000">
                <a:latin typeface="Merriweather"/>
                <a:ea typeface="Merriweather"/>
                <a:cs typeface="Merriweather"/>
                <a:sym typeface="Merriweather"/>
              </a:rPr>
            </a:br>
            <a:r>
              <a:rPr b="1" lang="en" sz="1000">
                <a:latin typeface="Merriweather"/>
                <a:ea typeface="Merriweather"/>
                <a:cs typeface="Merriweather"/>
                <a:sym typeface="Merriweather"/>
              </a:rPr>
              <a:t>Rastogi</a:t>
            </a:r>
            <a:endParaRPr b="1" sz="1000"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302" name="Google Shape;302;p37"/>
          <p:cNvSpPr txBox="1"/>
          <p:nvPr>
            <p:ph type="title"/>
          </p:nvPr>
        </p:nvSpPr>
        <p:spPr>
          <a:xfrm>
            <a:off x="6689214" y="4517648"/>
            <a:ext cx="1558500" cy="578700"/>
          </a:xfrm>
          <a:prstGeom prst="rect">
            <a:avLst/>
          </a:prstGeom>
        </p:spPr>
        <p:txBody>
          <a:bodyPr anchorCtr="0" anchor="b" bIns="34275" lIns="68575" spcFirstLastPara="1" rIns="68575" wrap="square" tIns="3427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latin typeface="Merriweather"/>
                <a:ea typeface="Merriweather"/>
                <a:cs typeface="Merriweather"/>
                <a:sym typeface="Merriweather"/>
              </a:rPr>
              <a:t>Daniel</a:t>
            </a:r>
            <a:br>
              <a:rPr b="1" lang="en" sz="1000">
                <a:latin typeface="Merriweather"/>
                <a:ea typeface="Merriweather"/>
                <a:cs typeface="Merriweather"/>
                <a:sym typeface="Merriweather"/>
              </a:rPr>
            </a:br>
            <a:r>
              <a:rPr b="1" lang="en" sz="1000">
                <a:latin typeface="Merriweather"/>
                <a:ea typeface="Merriweather"/>
                <a:cs typeface="Merriweather"/>
                <a:sym typeface="Merriweather"/>
              </a:rPr>
              <a:t>Feitosa</a:t>
            </a:r>
            <a:endParaRPr b="1" sz="1000">
              <a:latin typeface="Merriweather"/>
              <a:ea typeface="Merriweather"/>
              <a:cs typeface="Merriweather"/>
              <a:sym typeface="Merriweather"/>
            </a:endParaRPr>
          </a:p>
        </p:txBody>
      </p:sp>
      <p:pic>
        <p:nvPicPr>
          <p:cNvPr id="303" name="Google Shape;303;p37"/>
          <p:cNvPicPr preferRelativeResize="0"/>
          <p:nvPr/>
        </p:nvPicPr>
        <p:blipFill rotWithShape="1">
          <a:blip r:embed="rId9">
            <a:alphaModFix/>
          </a:blip>
          <a:srcRect b="0" l="3914" r="8119" t="0"/>
          <a:stretch/>
        </p:blipFill>
        <p:spPr>
          <a:xfrm>
            <a:off x="8149781" y="2528028"/>
            <a:ext cx="810619" cy="960547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304" name="Google Shape;304;p37"/>
          <p:cNvSpPr txBox="1"/>
          <p:nvPr>
            <p:ph idx="1" type="body"/>
          </p:nvPr>
        </p:nvSpPr>
        <p:spPr>
          <a:xfrm>
            <a:off x="628650" y="1698625"/>
            <a:ext cx="2975100" cy="15876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  <a:t>With industry</a:t>
            </a:r>
            <a:endParaRPr sz="1500">
              <a:solidFill>
                <a:schemeClr val="dk1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dk1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  <a:t>Evidence-based</a:t>
            </a:r>
            <a:endParaRPr sz="1500">
              <a:solidFill>
                <a:schemeClr val="dk1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dk1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  <a:t>Tools, tools, tools</a:t>
            </a:r>
            <a:endParaRPr sz="1500">
              <a:solidFill>
                <a:schemeClr val="dk1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305" name="Google Shape;305;p37"/>
          <p:cNvSpPr txBox="1"/>
          <p:nvPr>
            <p:ph idx="4294967295" type="body"/>
          </p:nvPr>
        </p:nvSpPr>
        <p:spPr>
          <a:xfrm>
            <a:off x="3548347" y="1819164"/>
            <a:ext cx="2975100" cy="1587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  <a:t>High-tech systems, IoT, SoS</a:t>
            </a:r>
            <a:endParaRPr sz="1500">
              <a:solidFill>
                <a:schemeClr val="dk1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  <a:t>Cloud-based &amp; serverless</a:t>
            </a:r>
            <a:endParaRPr sz="1500">
              <a:solidFill>
                <a:schemeClr val="dk1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1500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  <a:t>SE 4 AI</a:t>
            </a:r>
            <a:endParaRPr sz="1500">
              <a:solidFill>
                <a:schemeClr val="dk1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306" name="Google Shape;306;p37"/>
          <p:cNvSpPr txBox="1"/>
          <p:nvPr/>
        </p:nvSpPr>
        <p:spPr>
          <a:xfrm>
            <a:off x="654150" y="3268200"/>
            <a:ext cx="39444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>
                <a:latin typeface="Merriweather"/>
                <a:ea typeface="Merriweather"/>
                <a:cs typeface="Merriweather"/>
                <a:sym typeface="Merriweather"/>
              </a:rPr>
              <a:t>Challenges</a:t>
            </a:r>
            <a:endParaRPr sz="1500"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307" name="Google Shape;307;p37"/>
          <p:cNvSpPr txBox="1"/>
          <p:nvPr>
            <p:ph idx="1" type="body"/>
          </p:nvPr>
        </p:nvSpPr>
        <p:spPr>
          <a:xfrm>
            <a:off x="3700750" y="3664250"/>
            <a:ext cx="2975100" cy="1468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-234394" lvl="0" marL="3429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91"/>
              <a:buFont typeface="Merriweather"/>
              <a:buChar char="▪"/>
            </a:pPr>
            <a:r>
              <a:rPr lang="en" sz="1091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  <a:t>Better languages for more effective software engineering</a:t>
            </a:r>
            <a:endParaRPr sz="1091">
              <a:solidFill>
                <a:schemeClr val="dk1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-234394" lvl="0" marL="3429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91"/>
              <a:buFont typeface="Merriweather"/>
              <a:buChar char="▪"/>
            </a:pPr>
            <a:r>
              <a:rPr lang="en" sz="1091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  <a:t>Building Sustainable Cloud-based Software</a:t>
            </a:r>
            <a:endParaRPr sz="1091">
              <a:solidFill>
                <a:schemeClr val="dk1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-234394" lvl="0" marL="3429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91"/>
              <a:buFont typeface="Merriweather"/>
              <a:buChar char="▪"/>
            </a:pPr>
            <a:r>
              <a:rPr lang="en" sz="1091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  <a:t>Continuous Maintenance with Industry</a:t>
            </a:r>
            <a:endParaRPr sz="1091">
              <a:solidFill>
                <a:schemeClr val="dk1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3429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358"/>
              <a:buNone/>
            </a:pPr>
            <a:r>
              <a:t/>
            </a:r>
            <a:endParaRPr sz="1091">
              <a:solidFill>
                <a:schemeClr val="dk1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308" name="Google Shape;308;p37"/>
          <p:cNvSpPr txBox="1"/>
          <p:nvPr/>
        </p:nvSpPr>
        <p:spPr>
          <a:xfrm>
            <a:off x="618000" y="1237525"/>
            <a:ext cx="39444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>
                <a:latin typeface="Merriweather"/>
                <a:ea typeface="Merriweather"/>
                <a:cs typeface="Merriweather"/>
                <a:sym typeface="Merriweather"/>
              </a:rPr>
              <a:t>Research Profile</a:t>
            </a:r>
            <a:endParaRPr sz="1500">
              <a:latin typeface="Merriweather"/>
              <a:ea typeface="Merriweather"/>
              <a:cs typeface="Merriweather"/>
              <a:sym typeface="Merriweather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26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</a:pPr>
            <a:r>
              <a:rPr lang="en" sz="3000">
                <a:solidFill>
                  <a:srgbClr val="C00000"/>
                </a:solidFill>
                <a:latin typeface="Merriweather"/>
                <a:ea typeface="Merriweather"/>
                <a:cs typeface="Merriweather"/>
                <a:sym typeface="Merriweather"/>
              </a:rPr>
              <a:t>Scientific challenges</a:t>
            </a:r>
            <a:endParaRPr sz="3000"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142" name="Google Shape;142;p26"/>
          <p:cNvSpPr txBox="1"/>
          <p:nvPr>
            <p:ph idx="1" type="body"/>
          </p:nvPr>
        </p:nvSpPr>
        <p:spPr>
          <a:xfrm>
            <a:off x="607219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 lnSpcReduction="20000"/>
          </a:bodyPr>
          <a:lstStyle/>
          <a:p>
            <a:pPr indent="-319246" lvl="0" marL="34290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828"/>
              <a:buFont typeface="Merriweather"/>
              <a:buChar char="•"/>
            </a:pPr>
            <a:r>
              <a:rPr lang="en" sz="1642">
                <a:latin typeface="Merriweather"/>
                <a:ea typeface="Merriweather"/>
                <a:cs typeface="Merriweather"/>
                <a:sym typeface="Merriweather"/>
              </a:rPr>
              <a:t>Complex systems</a:t>
            </a:r>
            <a:endParaRPr sz="1642">
              <a:latin typeface="Merriweather"/>
              <a:ea typeface="Merriweather"/>
              <a:cs typeface="Merriweather"/>
              <a:sym typeface="Merriweather"/>
            </a:endParaRPr>
          </a:p>
          <a:p>
            <a:pPr indent="-319246" lvl="0" marL="34290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828"/>
              <a:buFont typeface="Merriweather"/>
              <a:buChar char="•"/>
            </a:pPr>
            <a:r>
              <a:rPr lang="en" sz="1642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  <a:t>Understanding, predicting and </a:t>
            </a:r>
            <a:br>
              <a:rPr lang="en" sz="1642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</a:br>
            <a:r>
              <a:rPr lang="en" sz="1642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  <a:t>controlling variations of systems </a:t>
            </a:r>
            <a:br>
              <a:rPr lang="en" sz="1642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</a:br>
            <a:r>
              <a:rPr lang="en" sz="1642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  <a:t>and their geometry</a:t>
            </a:r>
            <a:endParaRPr sz="1642">
              <a:latin typeface="Merriweather"/>
              <a:ea typeface="Merriweather"/>
              <a:cs typeface="Merriweather"/>
              <a:sym typeface="Merriweather"/>
            </a:endParaRPr>
          </a:p>
          <a:p>
            <a:pPr indent="-319246" lvl="0" marL="34290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828"/>
              <a:buFont typeface="Merriweather"/>
              <a:buChar char="•"/>
            </a:pPr>
            <a:r>
              <a:rPr lang="en" sz="1642">
                <a:latin typeface="Merriweather"/>
                <a:ea typeface="Merriweather"/>
                <a:cs typeface="Merriweather"/>
                <a:sym typeface="Merriweather"/>
              </a:rPr>
              <a:t>Mathematical foundations &amp; </a:t>
            </a:r>
            <a:endParaRPr sz="1642"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2128"/>
              <a:buNone/>
            </a:pPr>
            <a:r>
              <a:rPr lang="en" sz="1642">
                <a:latin typeface="Merriweather"/>
                <a:ea typeface="Merriweather"/>
                <a:cs typeface="Merriweather"/>
                <a:sym typeface="Merriweather"/>
              </a:rPr>
              <a:t>      applications</a:t>
            </a:r>
            <a:endParaRPr sz="1642">
              <a:latin typeface="Merriweather"/>
              <a:ea typeface="Merriweather"/>
              <a:cs typeface="Merriweather"/>
              <a:sym typeface="Merriweather"/>
            </a:endParaRPr>
          </a:p>
          <a:p>
            <a:pPr indent="-319246" lvl="0" marL="34290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828"/>
              <a:buFont typeface="Merriweather"/>
              <a:buChar char="•"/>
            </a:pPr>
            <a:r>
              <a:rPr lang="en" sz="1642">
                <a:latin typeface="Merriweather"/>
                <a:ea typeface="Merriweather"/>
                <a:cs typeface="Merriweather"/>
                <a:sym typeface="Merriweather"/>
              </a:rPr>
              <a:t>Digital &amp; software systems and </a:t>
            </a:r>
            <a:br>
              <a:rPr lang="en" sz="1642">
                <a:latin typeface="Merriweather"/>
                <a:ea typeface="Merriweather"/>
                <a:cs typeface="Merriweather"/>
                <a:sym typeface="Merriweather"/>
              </a:rPr>
            </a:br>
            <a:r>
              <a:rPr lang="en" sz="1642">
                <a:latin typeface="Merriweather"/>
                <a:ea typeface="Merriweather"/>
                <a:cs typeface="Merriweather"/>
                <a:sym typeface="Merriweather"/>
              </a:rPr>
              <a:t>technologies</a:t>
            </a:r>
            <a:endParaRPr sz="1642">
              <a:latin typeface="Merriweather"/>
              <a:ea typeface="Merriweather"/>
              <a:cs typeface="Merriweather"/>
              <a:sym typeface="Merriweather"/>
            </a:endParaRPr>
          </a:p>
          <a:p>
            <a:pPr indent="-319246" lvl="0" marL="34290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828"/>
              <a:buFont typeface="Merriweather"/>
              <a:buChar char="•"/>
            </a:pPr>
            <a:r>
              <a:rPr lang="en" sz="1642">
                <a:latin typeface="Merriweather"/>
                <a:ea typeface="Merriweather"/>
                <a:cs typeface="Merriweather"/>
                <a:sym typeface="Merriweather"/>
              </a:rPr>
              <a:t>Cyber-physical systems</a:t>
            </a:r>
            <a:endParaRPr sz="1642">
              <a:latin typeface="Merriweather"/>
              <a:ea typeface="Merriweather"/>
              <a:cs typeface="Merriweather"/>
              <a:sym typeface="Merriweather"/>
            </a:endParaRPr>
          </a:p>
          <a:p>
            <a:pPr indent="-319246" lvl="0" marL="34290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828"/>
              <a:buFont typeface="Merriweather"/>
              <a:buChar char="•"/>
            </a:pPr>
            <a:r>
              <a:rPr lang="en" sz="1642">
                <a:latin typeface="Merriweather"/>
                <a:ea typeface="Merriweather"/>
                <a:cs typeface="Merriweather"/>
                <a:sym typeface="Merriweather"/>
              </a:rPr>
              <a:t>Human &amp; computational cognition</a:t>
            </a:r>
            <a:endParaRPr sz="1642"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2128"/>
              <a:buNone/>
            </a:pPr>
            <a:r>
              <a:t/>
            </a:r>
            <a:endParaRPr sz="1642">
              <a:solidFill>
                <a:srgbClr val="C00000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143" name="Google Shape;143;p26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44" name="Google Shape;144;p26"/>
          <p:cNvPicPr preferRelativeResize="0"/>
          <p:nvPr/>
        </p:nvPicPr>
        <p:blipFill rotWithShape="1">
          <a:blip r:embed="rId3">
            <a:alphaModFix/>
          </a:blip>
          <a:srcRect b="0" l="0" r="0" t="12617"/>
          <a:stretch/>
        </p:blipFill>
        <p:spPr>
          <a:xfrm>
            <a:off x="4986338" y="2203790"/>
            <a:ext cx="4343401" cy="25301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27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</a:pPr>
            <a:r>
              <a:rPr lang="en" sz="3000">
                <a:solidFill>
                  <a:srgbClr val="C00000"/>
                </a:solidFill>
                <a:latin typeface="Merriweather"/>
                <a:ea typeface="Merriweather"/>
                <a:cs typeface="Merriweather"/>
                <a:sym typeface="Merriweather"/>
              </a:rPr>
              <a:t>Scientific challenges</a:t>
            </a:r>
            <a:endParaRPr sz="3000"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151" name="Google Shape;151;p27"/>
          <p:cNvSpPr txBox="1"/>
          <p:nvPr>
            <p:ph idx="1" type="body"/>
          </p:nvPr>
        </p:nvSpPr>
        <p:spPr>
          <a:xfrm>
            <a:off x="607219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 lnSpcReduction="20000"/>
          </a:bodyPr>
          <a:lstStyle/>
          <a:p>
            <a:pPr indent="-319246" lvl="0" marL="34290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828"/>
              <a:buFont typeface="Merriweather"/>
              <a:buChar char="•"/>
            </a:pPr>
            <a:r>
              <a:rPr lang="en" sz="1642">
                <a:latin typeface="Merriweather"/>
                <a:ea typeface="Merriweather"/>
                <a:cs typeface="Merriweather"/>
                <a:sym typeface="Merriweather"/>
              </a:rPr>
              <a:t>Complex systems</a:t>
            </a:r>
            <a:endParaRPr sz="1642">
              <a:latin typeface="Merriweather"/>
              <a:ea typeface="Merriweather"/>
              <a:cs typeface="Merriweather"/>
              <a:sym typeface="Merriweather"/>
            </a:endParaRPr>
          </a:p>
          <a:p>
            <a:pPr indent="-319246" lvl="0" marL="34290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828"/>
              <a:buFont typeface="Merriweather"/>
              <a:buChar char="•"/>
            </a:pPr>
            <a:r>
              <a:rPr lang="en" sz="1642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  <a:t>Understanding, predicting and </a:t>
            </a:r>
            <a:br>
              <a:rPr lang="en" sz="1642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</a:br>
            <a:r>
              <a:rPr lang="en" sz="1642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  <a:t>controlling variations of systems </a:t>
            </a:r>
            <a:br>
              <a:rPr lang="en" sz="1642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</a:br>
            <a:r>
              <a:rPr lang="en" sz="1642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  <a:t>and their geometry</a:t>
            </a:r>
            <a:endParaRPr sz="1642">
              <a:latin typeface="Merriweather"/>
              <a:ea typeface="Merriweather"/>
              <a:cs typeface="Merriweather"/>
              <a:sym typeface="Merriweather"/>
            </a:endParaRPr>
          </a:p>
          <a:p>
            <a:pPr indent="-319246" lvl="0" marL="34290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828"/>
              <a:buFont typeface="Merriweather"/>
              <a:buChar char="•"/>
            </a:pPr>
            <a:r>
              <a:rPr lang="en" sz="1642">
                <a:latin typeface="Merriweather"/>
                <a:ea typeface="Merriweather"/>
                <a:cs typeface="Merriweather"/>
                <a:sym typeface="Merriweather"/>
              </a:rPr>
              <a:t>Mathematical foundations &amp; </a:t>
            </a:r>
            <a:endParaRPr sz="1642"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2128"/>
              <a:buNone/>
            </a:pPr>
            <a:r>
              <a:rPr lang="en" sz="1642">
                <a:latin typeface="Merriweather"/>
                <a:ea typeface="Merriweather"/>
                <a:cs typeface="Merriweather"/>
                <a:sym typeface="Merriweather"/>
              </a:rPr>
              <a:t>      applications</a:t>
            </a:r>
            <a:endParaRPr sz="1642">
              <a:latin typeface="Merriweather"/>
              <a:ea typeface="Merriweather"/>
              <a:cs typeface="Merriweather"/>
              <a:sym typeface="Merriweather"/>
            </a:endParaRPr>
          </a:p>
          <a:p>
            <a:pPr indent="-319246" lvl="0" marL="34290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C00000"/>
              </a:buClr>
              <a:buSzPts val="1828"/>
              <a:buFont typeface="Merriweather"/>
              <a:buChar char="•"/>
            </a:pPr>
            <a:r>
              <a:rPr b="1" lang="en" sz="1642">
                <a:solidFill>
                  <a:srgbClr val="C00000"/>
                </a:solidFill>
                <a:latin typeface="Merriweather"/>
                <a:ea typeface="Merriweather"/>
                <a:cs typeface="Merriweather"/>
                <a:sym typeface="Merriweather"/>
              </a:rPr>
              <a:t>Digital &amp; software systems and </a:t>
            </a:r>
            <a:br>
              <a:rPr b="1" lang="en" sz="1642">
                <a:solidFill>
                  <a:srgbClr val="C00000"/>
                </a:solidFill>
                <a:latin typeface="Merriweather"/>
                <a:ea typeface="Merriweather"/>
                <a:cs typeface="Merriweather"/>
                <a:sym typeface="Merriweather"/>
              </a:rPr>
            </a:br>
            <a:r>
              <a:rPr b="1" lang="en" sz="1642">
                <a:solidFill>
                  <a:srgbClr val="C00000"/>
                </a:solidFill>
                <a:latin typeface="Merriweather"/>
                <a:ea typeface="Merriweather"/>
                <a:cs typeface="Merriweather"/>
                <a:sym typeface="Merriweather"/>
              </a:rPr>
              <a:t>technologies</a:t>
            </a:r>
            <a:endParaRPr b="1" sz="1642">
              <a:solidFill>
                <a:srgbClr val="C00000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-319246" lvl="0" marL="34290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828"/>
              <a:buFont typeface="Merriweather"/>
              <a:buChar char="•"/>
            </a:pPr>
            <a:r>
              <a:rPr lang="en" sz="1642">
                <a:latin typeface="Merriweather"/>
                <a:ea typeface="Merriweather"/>
                <a:cs typeface="Merriweather"/>
                <a:sym typeface="Merriweather"/>
              </a:rPr>
              <a:t>Cyber-physical systems</a:t>
            </a:r>
            <a:endParaRPr sz="1642">
              <a:latin typeface="Merriweather"/>
              <a:ea typeface="Merriweather"/>
              <a:cs typeface="Merriweather"/>
              <a:sym typeface="Merriweather"/>
            </a:endParaRPr>
          </a:p>
          <a:p>
            <a:pPr indent="-319246" lvl="0" marL="34290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828"/>
              <a:buFont typeface="Merriweather"/>
              <a:buChar char="•"/>
            </a:pPr>
            <a:r>
              <a:rPr lang="en" sz="1642">
                <a:latin typeface="Merriweather"/>
                <a:ea typeface="Merriweather"/>
                <a:cs typeface="Merriweather"/>
                <a:sym typeface="Merriweather"/>
              </a:rPr>
              <a:t>Human &amp; computational cognition</a:t>
            </a:r>
            <a:endParaRPr sz="1642"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2128"/>
              <a:buNone/>
            </a:pPr>
            <a:r>
              <a:t/>
            </a:r>
            <a:endParaRPr sz="1642">
              <a:solidFill>
                <a:srgbClr val="C00000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152" name="Google Shape;152;p27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53" name="Google Shape;153;p27"/>
          <p:cNvPicPr preferRelativeResize="0"/>
          <p:nvPr/>
        </p:nvPicPr>
        <p:blipFill rotWithShape="1">
          <a:blip r:embed="rId3">
            <a:alphaModFix/>
          </a:blip>
          <a:srcRect b="0" l="0" r="0" t="12617"/>
          <a:stretch/>
        </p:blipFill>
        <p:spPr>
          <a:xfrm>
            <a:off x="4986338" y="2203790"/>
            <a:ext cx="4343401" cy="25301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28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</a:pPr>
            <a:r>
              <a:rPr lang="en">
                <a:solidFill>
                  <a:srgbClr val="C00000"/>
                </a:solidFill>
                <a:latin typeface="Merriweather"/>
                <a:ea typeface="Merriweather"/>
                <a:cs typeface="Merriweather"/>
                <a:sym typeface="Merriweather"/>
              </a:rPr>
              <a:t>Digital &amp; software systems and technologies</a:t>
            </a:r>
            <a:endParaRPr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160" name="Google Shape;160;p28"/>
          <p:cNvSpPr txBox="1"/>
          <p:nvPr>
            <p:ph idx="1" type="body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 fontScale="85000" lnSpcReduction="20000"/>
          </a:bodyPr>
          <a:lstStyle/>
          <a:p>
            <a:pPr indent="-327342" lvl="0" marL="34290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ct val="127777"/>
              <a:buFont typeface="Merriweather"/>
              <a:buChar char="▪"/>
            </a:pPr>
            <a:r>
              <a:rPr lang="en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  <a:t>Software systems are undisputedly essential to society </a:t>
            </a:r>
            <a:endParaRPr>
              <a:solidFill>
                <a:schemeClr val="dk1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-327342" lvl="0" marL="34290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ct val="127777"/>
              <a:buFont typeface="Merriweather"/>
              <a:buChar char="▪"/>
            </a:pPr>
            <a:r>
              <a:rPr lang="en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  <a:t>Focus on building scalable, adaptable, and distributed software systems</a:t>
            </a:r>
            <a:endParaRPr>
              <a:solidFill>
                <a:schemeClr val="dk1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-327342" lvl="1" marL="6858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ct val="164285"/>
              <a:buFont typeface="Merriweather"/>
              <a:buChar char="▪"/>
            </a:pPr>
            <a:r>
              <a:rPr lang="en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  <a:t>By providing the right engineering tools and fundamental concepts, algorithms and design principles</a:t>
            </a:r>
            <a:endParaRPr>
              <a:solidFill>
                <a:schemeClr val="dk1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-327342" lvl="1" marL="6858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ct val="164285"/>
              <a:buFont typeface="Merriweather"/>
              <a:buChar char="▪"/>
            </a:pPr>
            <a:r>
              <a:rPr lang="en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  <a:t>By ensuring their sustainability</a:t>
            </a:r>
            <a:endParaRPr>
              <a:solidFill>
                <a:schemeClr val="dk1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-327342" lvl="1" marL="6858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ct val="164285"/>
              <a:buFont typeface="Merriweather"/>
              <a:buChar char="▪"/>
            </a:pPr>
            <a:r>
              <a:rPr lang="en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  <a:t>By making them easy to use by non-experts: e.g. Software Systems for AI and Data Science and AI for Software Systems, scientific computing, etc.</a:t>
            </a:r>
            <a:endParaRPr>
              <a:solidFill>
                <a:schemeClr val="dk1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-327342" lvl="0" marL="34290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ct val="127777"/>
              <a:buFont typeface="Merriweather"/>
              <a:buChar char="▪"/>
            </a:pPr>
            <a:r>
              <a:rPr lang="en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  <a:t>Approaches used based on fundamental research and engineering approaches</a:t>
            </a:r>
            <a:endParaRPr>
              <a:solidFill>
                <a:schemeClr val="dk1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-327342" lvl="0" marL="34290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ct val="127777"/>
              <a:buFont typeface="Merriweather"/>
              <a:buChar char="▪"/>
            </a:pPr>
            <a:r>
              <a:rPr lang="en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  <a:t>Under consideration of contemporary technological developments: AI and ML, data-driven approaches, Cloud computing, Service orientation</a:t>
            </a:r>
            <a:endParaRPr>
              <a:solidFill>
                <a:schemeClr val="dk1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ct val="127777"/>
              <a:buNone/>
            </a:pPr>
            <a:r>
              <a:t/>
            </a:r>
            <a:endParaRPr>
              <a:solidFill>
                <a:schemeClr val="dk1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161" name="Google Shape;161;p28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29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</a:pPr>
            <a:r>
              <a:rPr lang="en">
                <a:solidFill>
                  <a:srgbClr val="C00000"/>
                </a:solidFill>
                <a:latin typeface="Merriweather"/>
                <a:ea typeface="Merriweather"/>
                <a:cs typeface="Merriweather"/>
                <a:sym typeface="Merriweather"/>
              </a:rPr>
              <a:t>Digital &amp; software systems and technologies </a:t>
            </a:r>
            <a:endParaRPr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168" name="Google Shape;168;p29"/>
          <p:cNvSpPr txBox="1"/>
          <p:nvPr>
            <p:ph idx="1" type="body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 fontScale="85000" lnSpcReduction="10000"/>
          </a:bodyPr>
          <a:lstStyle/>
          <a:p>
            <a:pPr indent="-327342" lvl="0" marL="34290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ct val="127777"/>
              <a:buFont typeface="Merriweather"/>
              <a:buChar char="▪"/>
            </a:pPr>
            <a:r>
              <a:rPr lang="en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  <a:t>Software systems are undisputedly essential to society </a:t>
            </a:r>
            <a:endParaRPr>
              <a:solidFill>
                <a:schemeClr val="dk1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-327342" lvl="0" marL="34290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ct val="127777"/>
              <a:buFont typeface="Merriweather"/>
              <a:buChar char="▪"/>
            </a:pPr>
            <a:r>
              <a:rPr lang="en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  <a:t>Focus on building scalable, adaptable, and distributed software systems</a:t>
            </a:r>
            <a:endParaRPr>
              <a:solidFill>
                <a:schemeClr val="dk1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-327342" lvl="1" marL="6858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ct val="164285"/>
              <a:buFont typeface="Merriweather"/>
              <a:buChar char="▪"/>
            </a:pPr>
            <a:r>
              <a:rPr lang="en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  <a:t>Engineered following systematic methodologies</a:t>
            </a:r>
            <a:endParaRPr>
              <a:solidFill>
                <a:schemeClr val="dk1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-327342" lvl="1" marL="6858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ct val="164285"/>
              <a:buFont typeface="Merriweather"/>
              <a:buChar char="▪"/>
            </a:pPr>
            <a:r>
              <a:rPr lang="en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  <a:t>Reliable and sustainable</a:t>
            </a:r>
            <a:endParaRPr>
              <a:solidFill>
                <a:schemeClr val="dk1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-327342" lvl="1" marL="6858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ct val="164285"/>
              <a:buFont typeface="Merriweather"/>
              <a:buChar char="▪"/>
            </a:pPr>
            <a:r>
              <a:rPr lang="en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  <a:t>Easy to use by non-experts</a:t>
            </a:r>
            <a:endParaRPr>
              <a:solidFill>
                <a:schemeClr val="dk1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-327342" lvl="1" marL="6858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ct val="164285"/>
              <a:buFont typeface="Merriweather"/>
              <a:buChar char="▪"/>
            </a:pPr>
            <a:r>
              <a:rPr lang="en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  <a:t>Building on both fundamental research and engineering principles</a:t>
            </a:r>
            <a:endParaRPr>
              <a:solidFill>
                <a:schemeClr val="dk1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-327342" lvl="0" marL="342900" rtl="0" algn="l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SzPct val="127777"/>
              <a:buFont typeface="Merriweather"/>
              <a:buChar char="▪"/>
            </a:pPr>
            <a:r>
              <a:rPr lang="en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  <a:t>Open challenges</a:t>
            </a:r>
            <a:endParaRPr>
              <a:solidFill>
                <a:schemeClr val="dk1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-304165" lvl="0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Merriweather"/>
              <a:buAutoNum type="arabicPeriod"/>
            </a:pPr>
            <a:r>
              <a:rPr lang="en" sz="1400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  <a:t>Increasingly important role of AI in </a:t>
            </a:r>
            <a:r>
              <a:rPr lang="en" sz="1400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  <a:t>software</a:t>
            </a:r>
            <a:r>
              <a:rPr lang="en" sz="1400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  <a:t> construction</a:t>
            </a:r>
            <a:endParaRPr sz="1400">
              <a:solidFill>
                <a:schemeClr val="dk1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-304165" lvl="0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Merriweather"/>
              <a:buAutoNum type="arabicPeriod"/>
            </a:pPr>
            <a:r>
              <a:rPr lang="en" sz="1400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  <a:t>Principled design and specification of systems</a:t>
            </a:r>
            <a:endParaRPr sz="1400">
              <a:solidFill>
                <a:schemeClr val="dk1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-304165" lvl="0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Merriweather"/>
              <a:buAutoNum type="arabicPeriod"/>
            </a:pPr>
            <a:r>
              <a:rPr lang="en" sz="1400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  <a:t>Communication of results </a:t>
            </a:r>
            <a:endParaRPr>
              <a:solidFill>
                <a:schemeClr val="dk1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169" name="Google Shape;169;p29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30"/>
          <p:cNvSpPr txBox="1"/>
          <p:nvPr>
            <p:ph type="title"/>
          </p:nvPr>
        </p:nvSpPr>
        <p:spPr>
          <a:xfrm>
            <a:off x="628650" y="273850"/>
            <a:ext cx="39432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</a:pPr>
            <a:r>
              <a:rPr lang="en">
                <a:solidFill>
                  <a:srgbClr val="C00000"/>
                </a:solidFill>
                <a:latin typeface="Merriweather"/>
                <a:ea typeface="Merriweather"/>
                <a:cs typeface="Merriweather"/>
                <a:sym typeface="Merriweather"/>
              </a:rPr>
              <a:t>Computer Architecture</a:t>
            </a:r>
            <a:endParaRPr>
              <a:solidFill>
                <a:srgbClr val="C00000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176" name="Google Shape;176;p30"/>
          <p:cNvSpPr txBox="1"/>
          <p:nvPr>
            <p:ph idx="1" type="body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-349250" lvl="0" marL="34290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2300"/>
              <a:buFont typeface="Merriweather"/>
              <a:buChar char="▪"/>
            </a:pPr>
            <a:r>
              <a:rPr lang="en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  <a:t>CONTENT</a:t>
            </a:r>
            <a:endParaRPr>
              <a:solidFill>
                <a:schemeClr val="dk1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2300"/>
              <a:buNone/>
            </a:pPr>
            <a:r>
              <a:t/>
            </a:r>
            <a:endParaRPr>
              <a:solidFill>
                <a:schemeClr val="dk1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177" name="Google Shape;177;p30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31"/>
          <p:cNvSpPr txBox="1"/>
          <p:nvPr>
            <p:ph type="title"/>
          </p:nvPr>
        </p:nvSpPr>
        <p:spPr>
          <a:xfrm>
            <a:off x="628650" y="273850"/>
            <a:ext cx="39432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</a:pPr>
            <a:r>
              <a:rPr lang="en">
                <a:solidFill>
                  <a:srgbClr val="C00000"/>
                </a:solidFill>
                <a:latin typeface="Merriweather"/>
                <a:ea typeface="Merriweather"/>
                <a:cs typeface="Merriweather"/>
                <a:sym typeface="Merriweather"/>
              </a:rPr>
              <a:t>Distributed Systems</a:t>
            </a:r>
            <a:endParaRPr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184" name="Google Shape;184;p31"/>
          <p:cNvSpPr txBox="1"/>
          <p:nvPr>
            <p:ph idx="1" type="body"/>
          </p:nvPr>
        </p:nvSpPr>
        <p:spPr>
          <a:xfrm>
            <a:off x="276025" y="1204875"/>
            <a:ext cx="5810100" cy="3427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935"/>
              <a:buFont typeface="Arial"/>
              <a:buNone/>
            </a:pPr>
            <a:r>
              <a:rPr lang="en" sz="1135">
                <a:solidFill>
                  <a:srgbClr val="500050"/>
                </a:solidFill>
                <a:highlight>
                  <a:srgbClr val="FFFFFF"/>
                </a:highlight>
                <a:latin typeface="Merriweather"/>
                <a:ea typeface="Merriweather"/>
                <a:cs typeface="Merriweather"/>
                <a:sym typeface="Merriweather"/>
              </a:rPr>
              <a:t> </a:t>
            </a:r>
            <a:r>
              <a:rPr b="1" lang="en" sz="1645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  <a:t>Research areas</a:t>
            </a:r>
            <a:endParaRPr sz="1135">
              <a:solidFill>
                <a:srgbClr val="500050"/>
              </a:solidFill>
              <a:highlight>
                <a:srgbClr val="FFFFFF"/>
              </a:highlight>
              <a:latin typeface="Merriweather"/>
              <a:ea typeface="Merriweather"/>
              <a:cs typeface="Merriweather"/>
              <a:sym typeface="Merriweather"/>
            </a:endParaRPr>
          </a:p>
          <a:p>
            <a:pPr indent="-300672" lvl="0" marL="45720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SzPts val="1135"/>
              <a:buFont typeface="Merriweather"/>
              <a:buChar char="•"/>
            </a:pPr>
            <a:r>
              <a:rPr lang="en" sz="1135">
                <a:solidFill>
                  <a:srgbClr val="222222"/>
                </a:solidFill>
                <a:highlight>
                  <a:srgbClr val="FFFFFF"/>
                </a:highlight>
                <a:latin typeface="Merriweather"/>
                <a:ea typeface="Merriweather"/>
                <a:cs typeface="Merriweather"/>
                <a:sym typeface="Merriweather"/>
              </a:rPr>
              <a:t>Adaptive and Scalable Infrastructure for Distributed AI</a:t>
            </a:r>
            <a:r>
              <a:rPr lang="en" sz="1135">
                <a:solidFill>
                  <a:srgbClr val="500050"/>
                </a:solidFill>
                <a:highlight>
                  <a:srgbClr val="FFFFFF"/>
                </a:highlight>
                <a:latin typeface="Merriweather"/>
                <a:ea typeface="Merriweather"/>
                <a:cs typeface="Merriweather"/>
                <a:sym typeface="Merriweather"/>
              </a:rPr>
              <a:t> </a:t>
            </a:r>
            <a:endParaRPr sz="1135">
              <a:solidFill>
                <a:srgbClr val="500050"/>
              </a:solidFill>
              <a:highlight>
                <a:srgbClr val="FFFFFF"/>
              </a:highlight>
              <a:latin typeface="Merriweather"/>
              <a:ea typeface="Merriweather"/>
              <a:cs typeface="Merriweather"/>
              <a:sym typeface="Merriweather"/>
            </a:endParaRPr>
          </a:p>
          <a:p>
            <a:pPr indent="-300672" lvl="0" marL="45720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135"/>
              <a:buFont typeface="Merriweather"/>
              <a:buChar char="•"/>
            </a:pPr>
            <a:r>
              <a:rPr lang="en" sz="1135">
                <a:solidFill>
                  <a:srgbClr val="222222"/>
                </a:solidFill>
                <a:highlight>
                  <a:srgbClr val="FFFFFF"/>
                </a:highlight>
                <a:latin typeface="Merriweather"/>
                <a:ea typeface="Merriweather"/>
                <a:cs typeface="Merriweather"/>
                <a:sym typeface="Merriweather"/>
              </a:rPr>
              <a:t>Digital Twin for Smart Systems and Environments</a:t>
            </a:r>
            <a:endParaRPr sz="1135">
              <a:solidFill>
                <a:srgbClr val="222222"/>
              </a:solidFill>
              <a:highlight>
                <a:srgbClr val="FFFFFF"/>
              </a:highlight>
              <a:latin typeface="Merriweather"/>
              <a:ea typeface="Merriweather"/>
              <a:cs typeface="Merriweather"/>
              <a:sym typeface="Merriweather"/>
            </a:endParaRPr>
          </a:p>
          <a:p>
            <a:pPr indent="-300672" lvl="0" marL="45720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135"/>
              <a:buFont typeface="Merriweather"/>
              <a:buChar char="•"/>
            </a:pPr>
            <a:r>
              <a:rPr lang="en" sz="1135">
                <a:solidFill>
                  <a:srgbClr val="222222"/>
                </a:solidFill>
                <a:highlight>
                  <a:srgbClr val="FFFFFF"/>
                </a:highlight>
                <a:latin typeface="Merriweather"/>
                <a:ea typeface="Merriweather"/>
                <a:cs typeface="Merriweather"/>
                <a:sym typeface="Merriweather"/>
              </a:rPr>
              <a:t>Software Defined Networking and Network Function Virtualization</a:t>
            </a:r>
            <a:endParaRPr sz="1135">
              <a:solidFill>
                <a:srgbClr val="222222"/>
              </a:solidFill>
              <a:highlight>
                <a:srgbClr val="FFFFFF"/>
              </a:highlight>
              <a:latin typeface="Merriweather"/>
              <a:ea typeface="Merriweather"/>
              <a:cs typeface="Merriweather"/>
              <a:sym typeface="Merriweather"/>
            </a:endParaRPr>
          </a:p>
          <a:p>
            <a:pPr indent="-300672" lvl="0" marL="45720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135"/>
              <a:buFont typeface="Merriweather"/>
              <a:buChar char="•"/>
            </a:pPr>
            <a:r>
              <a:rPr lang="en" sz="1135">
                <a:solidFill>
                  <a:srgbClr val="222222"/>
                </a:solidFill>
                <a:highlight>
                  <a:srgbClr val="FFFFFF"/>
                </a:highlight>
                <a:latin typeface="Merriweather"/>
                <a:ea typeface="Merriweather"/>
                <a:cs typeface="Merriweather"/>
                <a:sym typeface="Merriweather"/>
              </a:rPr>
              <a:t>Sustainable and Green Computing</a:t>
            </a:r>
            <a:endParaRPr sz="1135">
              <a:solidFill>
                <a:srgbClr val="222222"/>
              </a:solidFill>
              <a:highlight>
                <a:srgbClr val="FFFFFF"/>
              </a:highlight>
              <a:latin typeface="Merriweather"/>
              <a:ea typeface="Merriweather"/>
              <a:cs typeface="Merriweather"/>
              <a:sym typeface="Merriweather"/>
            </a:endParaRPr>
          </a:p>
          <a:p>
            <a:pPr indent="-300672" lvl="0" marL="45720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135"/>
              <a:buFont typeface="Merriweather"/>
              <a:buChar char="•"/>
            </a:pPr>
            <a:r>
              <a:rPr lang="en" sz="1177">
                <a:solidFill>
                  <a:srgbClr val="1D1C1D"/>
                </a:solidFill>
                <a:highlight>
                  <a:srgbClr val="FFFFFF"/>
                </a:highlight>
                <a:latin typeface="Merriweather"/>
                <a:ea typeface="Merriweather"/>
                <a:cs typeface="Merriweather"/>
                <a:sym typeface="Merriweather"/>
              </a:rPr>
              <a:t>Machine Learning for Computer System Optimization</a:t>
            </a:r>
            <a:endParaRPr sz="1135">
              <a:solidFill>
                <a:srgbClr val="222222"/>
              </a:solidFill>
              <a:highlight>
                <a:srgbClr val="FFFFFF"/>
              </a:highlight>
              <a:latin typeface="Merriweather"/>
              <a:ea typeface="Merriweather"/>
              <a:cs typeface="Merriweather"/>
              <a:sym typeface="Merriweather"/>
            </a:endParaRPr>
          </a:p>
          <a:p>
            <a:pPr indent="-300672" lvl="0" marL="45720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135"/>
              <a:buFont typeface="Merriweather"/>
              <a:buChar char="•"/>
            </a:pPr>
            <a:r>
              <a:rPr lang="en" sz="1135">
                <a:solidFill>
                  <a:srgbClr val="222222"/>
                </a:solidFill>
                <a:highlight>
                  <a:srgbClr val="FFFFFF"/>
                </a:highlight>
                <a:latin typeface="Merriweather"/>
                <a:ea typeface="Merriweather"/>
                <a:cs typeface="Merriweather"/>
                <a:sym typeface="Merriweather"/>
              </a:rPr>
              <a:t>Business Process Management and Verification</a:t>
            </a:r>
            <a:endParaRPr sz="1135">
              <a:solidFill>
                <a:srgbClr val="222222"/>
              </a:solidFill>
              <a:highlight>
                <a:srgbClr val="FFFFFF"/>
              </a:highlight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935"/>
              <a:buNone/>
            </a:pPr>
            <a:r>
              <a:t/>
            </a:r>
            <a:endParaRPr b="1" sz="1645">
              <a:solidFill>
                <a:srgbClr val="000000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935"/>
              <a:buNone/>
            </a:pPr>
            <a:r>
              <a:t/>
            </a:r>
            <a:endParaRPr b="1" sz="1645">
              <a:solidFill>
                <a:srgbClr val="000000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935"/>
              <a:buNone/>
            </a:pPr>
            <a:r>
              <a:rPr b="1" lang="en" sz="1645">
                <a:solidFill>
                  <a:srgbClr val="000000"/>
                </a:solidFill>
                <a:latin typeface="Merriweather"/>
                <a:ea typeface="Merriweather"/>
                <a:cs typeface="Merriweather"/>
                <a:sym typeface="Merriweather"/>
              </a:rPr>
              <a:t>Practical / Societal Impact:</a:t>
            </a:r>
            <a:endParaRPr sz="1135">
              <a:solidFill>
                <a:srgbClr val="222222"/>
              </a:solidFill>
              <a:highlight>
                <a:srgbClr val="FFFFFF"/>
              </a:highlight>
              <a:latin typeface="Merriweather"/>
              <a:ea typeface="Merriweather"/>
              <a:cs typeface="Merriweather"/>
              <a:sym typeface="Merriweather"/>
            </a:endParaRPr>
          </a:p>
          <a:p>
            <a:pPr indent="-300672" lvl="0" marL="45720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222222"/>
              </a:buClr>
              <a:buSzPts val="1135"/>
              <a:buFont typeface="Merriweather"/>
              <a:buChar char="•"/>
            </a:pPr>
            <a:r>
              <a:rPr lang="en" sz="1135">
                <a:solidFill>
                  <a:srgbClr val="222222"/>
                </a:solidFill>
                <a:highlight>
                  <a:srgbClr val="FFFFFF"/>
                </a:highlight>
                <a:latin typeface="Merriweather"/>
                <a:ea typeface="Merriweather"/>
                <a:cs typeface="Merriweather"/>
                <a:sym typeface="Merriweather"/>
              </a:rPr>
              <a:t>Smart Industry and Internet of Things</a:t>
            </a:r>
            <a:endParaRPr sz="1135">
              <a:solidFill>
                <a:srgbClr val="222222"/>
              </a:solidFill>
              <a:highlight>
                <a:srgbClr val="FFFFFF"/>
              </a:highlight>
              <a:latin typeface="Merriweather"/>
              <a:ea typeface="Merriweather"/>
              <a:cs typeface="Merriweather"/>
              <a:sym typeface="Merriweather"/>
            </a:endParaRPr>
          </a:p>
          <a:p>
            <a:pPr indent="-300672" lvl="0" marL="45720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135"/>
              <a:buFont typeface="Merriweather"/>
              <a:buChar char="•"/>
            </a:pPr>
            <a:r>
              <a:rPr lang="en" sz="1135">
                <a:solidFill>
                  <a:srgbClr val="222222"/>
                </a:solidFill>
                <a:highlight>
                  <a:srgbClr val="FFFFFF"/>
                </a:highlight>
                <a:latin typeface="Merriweather"/>
                <a:ea typeface="Merriweather"/>
                <a:cs typeface="Merriweather"/>
                <a:sym typeface="Merriweather"/>
              </a:rPr>
              <a:t>Energy Efficiency and Water Management</a:t>
            </a:r>
            <a:endParaRPr sz="1135">
              <a:solidFill>
                <a:srgbClr val="222222"/>
              </a:solidFill>
              <a:highlight>
                <a:srgbClr val="FFFFFF"/>
              </a:highlight>
              <a:latin typeface="Merriweather"/>
              <a:ea typeface="Merriweather"/>
              <a:cs typeface="Merriweather"/>
              <a:sym typeface="Merriweather"/>
            </a:endParaRPr>
          </a:p>
          <a:p>
            <a:pPr indent="-300672" lvl="0" marL="45720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135"/>
              <a:buFont typeface="Merriweather"/>
              <a:buChar char="•"/>
            </a:pPr>
            <a:r>
              <a:rPr lang="en" sz="1135">
                <a:solidFill>
                  <a:srgbClr val="222222"/>
                </a:solidFill>
                <a:highlight>
                  <a:srgbClr val="FFFFFF"/>
                </a:highlight>
                <a:latin typeface="Merriweather"/>
                <a:ea typeface="Merriweather"/>
                <a:cs typeface="Merriweather"/>
                <a:sym typeface="Merriweather"/>
              </a:rPr>
              <a:t>Foundations of Computing on Smart Materials</a:t>
            </a:r>
            <a:endParaRPr sz="1135">
              <a:solidFill>
                <a:srgbClr val="222222"/>
              </a:solidFill>
              <a:highlight>
                <a:srgbClr val="FFFFFF"/>
              </a:highlight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0" rtl="0" algn="l">
              <a:lnSpc>
                <a:spcPct val="80000"/>
              </a:lnSpc>
              <a:spcBef>
                <a:spcPts val="800"/>
              </a:spcBef>
              <a:spcAft>
                <a:spcPts val="0"/>
              </a:spcAft>
              <a:buSzPts val="935"/>
              <a:buNone/>
            </a:pPr>
            <a:r>
              <a:t/>
            </a:r>
            <a:endParaRPr sz="1135">
              <a:solidFill>
                <a:srgbClr val="222222"/>
              </a:solidFill>
              <a:highlight>
                <a:srgbClr val="FFFFFF"/>
              </a:highlight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0" rtl="0" algn="l">
              <a:lnSpc>
                <a:spcPct val="75000"/>
              </a:lnSpc>
              <a:spcBef>
                <a:spcPts val="600"/>
              </a:spcBef>
              <a:spcAft>
                <a:spcPts val="0"/>
              </a:spcAft>
              <a:buSzPts val="935"/>
              <a:buNone/>
            </a:pPr>
            <a:r>
              <a:rPr i="1" lang="en" sz="1050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  <a:t>keywords: big data, cloud services, digital twin, smart environments, data science and data engineering, distributed AI</a:t>
            </a:r>
            <a:endParaRPr sz="1135">
              <a:solidFill>
                <a:srgbClr val="222222"/>
              </a:solidFill>
              <a:highlight>
                <a:srgbClr val="FFFFFF"/>
              </a:highlight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0" rtl="0" algn="l">
              <a:lnSpc>
                <a:spcPct val="80000"/>
              </a:lnSpc>
              <a:spcBef>
                <a:spcPts val="800"/>
              </a:spcBef>
              <a:spcAft>
                <a:spcPts val="0"/>
              </a:spcAft>
              <a:buSzPts val="1955"/>
              <a:buNone/>
            </a:pPr>
            <a:r>
              <a:t/>
            </a:r>
            <a:endParaRPr sz="1729">
              <a:solidFill>
                <a:schemeClr val="dk1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185" name="Google Shape;185;p31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86" name="Google Shape;186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22249" y="89875"/>
            <a:ext cx="2037125" cy="4848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" name="Google Shape;187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86600" y="140025"/>
            <a:ext cx="892825" cy="949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32"/>
          <p:cNvSpPr txBox="1"/>
          <p:nvPr>
            <p:ph type="title"/>
          </p:nvPr>
        </p:nvSpPr>
        <p:spPr>
          <a:xfrm>
            <a:off x="628650" y="273850"/>
            <a:ext cx="4713600" cy="599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</a:pPr>
            <a:r>
              <a:rPr lang="en">
                <a:solidFill>
                  <a:srgbClr val="C00000"/>
                </a:solidFill>
                <a:latin typeface="Merriweather"/>
                <a:ea typeface="Merriweather"/>
                <a:cs typeface="Merriweather"/>
                <a:sym typeface="Merriweather"/>
              </a:rPr>
              <a:t>Fundamental Computing</a:t>
            </a:r>
            <a:endParaRPr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194" name="Google Shape;194;p32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95" name="Google Shape;195;p32"/>
          <p:cNvPicPr preferRelativeResize="0"/>
          <p:nvPr/>
        </p:nvPicPr>
        <p:blipFill rotWithShape="1">
          <a:blip r:embed="rId4">
            <a:alphaModFix/>
          </a:blip>
          <a:srcRect b="0" l="7732" r="0" t="18113"/>
          <a:stretch/>
        </p:blipFill>
        <p:spPr>
          <a:xfrm>
            <a:off x="4134050" y="1741437"/>
            <a:ext cx="4759752" cy="2815524"/>
          </a:xfrm>
          <a:prstGeom prst="rect">
            <a:avLst/>
          </a:prstGeom>
          <a:noFill/>
          <a:ln>
            <a:noFill/>
          </a:ln>
        </p:spPr>
      </p:pic>
      <p:sp>
        <p:nvSpPr>
          <p:cNvPr id="196" name="Google Shape;196;p32"/>
          <p:cNvSpPr txBox="1"/>
          <p:nvPr/>
        </p:nvSpPr>
        <p:spPr>
          <a:xfrm>
            <a:off x="171750" y="1187500"/>
            <a:ext cx="3886800" cy="373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Research </a:t>
            </a:r>
            <a:r>
              <a:rPr b="1" lang="en"/>
              <a:t>Expertise</a:t>
            </a:r>
            <a:endParaRPr b="1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/>
          </a:p>
          <a:p>
            <a:pPr indent="-254000" lvl="0" marL="228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Font typeface="Merriweather"/>
              <a:buChar char="●"/>
            </a:pPr>
            <a:r>
              <a:rPr lang="en" sz="1300">
                <a:latin typeface="Merriweather"/>
                <a:ea typeface="Merriweather"/>
                <a:cs typeface="Merriweather"/>
                <a:sym typeface="Merriweather"/>
              </a:rPr>
              <a:t>Logic in Computer Science</a:t>
            </a:r>
            <a:endParaRPr sz="1300">
              <a:latin typeface="Merriweather"/>
              <a:ea typeface="Merriweather"/>
              <a:cs typeface="Merriweather"/>
              <a:sym typeface="Merriweather"/>
            </a:endParaRPr>
          </a:p>
          <a:p>
            <a:pPr indent="-254000" lvl="0" marL="228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Font typeface="Merriweather"/>
              <a:buChar char="●"/>
            </a:pPr>
            <a:r>
              <a:rPr lang="en" sz="1300">
                <a:latin typeface="Merriweather"/>
                <a:ea typeface="Merriweather"/>
                <a:cs typeface="Merriweather"/>
                <a:sym typeface="Merriweather"/>
              </a:rPr>
              <a:t>Proof Theory</a:t>
            </a:r>
            <a:endParaRPr sz="1300">
              <a:latin typeface="Merriweather"/>
              <a:ea typeface="Merriweather"/>
              <a:cs typeface="Merriweather"/>
              <a:sym typeface="Merriweather"/>
            </a:endParaRPr>
          </a:p>
          <a:p>
            <a:pPr indent="-254000" lvl="0" marL="228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Font typeface="Merriweather"/>
              <a:buChar char="●"/>
            </a:pPr>
            <a:r>
              <a:rPr lang="en" sz="1300">
                <a:latin typeface="Merriweather"/>
                <a:ea typeface="Merriweather"/>
                <a:cs typeface="Merriweather"/>
                <a:sym typeface="Merriweather"/>
              </a:rPr>
              <a:t>Concurrency Theory</a:t>
            </a:r>
            <a:endParaRPr sz="1300">
              <a:latin typeface="Merriweather"/>
              <a:ea typeface="Merriweather"/>
              <a:cs typeface="Merriweather"/>
              <a:sym typeface="Merriweather"/>
            </a:endParaRPr>
          </a:p>
          <a:p>
            <a:pPr indent="-254000" lvl="0" marL="228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Font typeface="Merriweather"/>
              <a:buChar char="●"/>
            </a:pPr>
            <a:r>
              <a:rPr lang="en" sz="1300">
                <a:latin typeface="Merriweather"/>
                <a:ea typeface="Merriweather"/>
                <a:cs typeface="Merriweather"/>
                <a:sym typeface="Merriweather"/>
              </a:rPr>
              <a:t>Semantics of Programming Languages</a:t>
            </a:r>
            <a:endParaRPr sz="1300"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Challenge: </a:t>
            </a:r>
            <a:endParaRPr b="1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/>
              <a:t>Reliable programs, from theory to practice</a:t>
            </a:r>
            <a:r>
              <a:rPr b="1" lang="en"/>
              <a:t> </a:t>
            </a:r>
            <a:endParaRPr b="1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254000" lvl="0" marL="228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Font typeface="Merriweather"/>
              <a:buChar char="●"/>
            </a:pPr>
            <a:r>
              <a:rPr lang="en" sz="1300">
                <a:latin typeface="Merriweather"/>
                <a:ea typeface="Merriweather"/>
                <a:cs typeface="Merriweather"/>
                <a:sym typeface="Merriweather"/>
              </a:rPr>
              <a:t>V</a:t>
            </a:r>
            <a:r>
              <a:rPr lang="en" sz="1300">
                <a:latin typeface="Merriweather"/>
                <a:ea typeface="Merriweather"/>
                <a:cs typeface="Merriweather"/>
                <a:sym typeface="Merriweather"/>
              </a:rPr>
              <a:t>erification </a:t>
            </a:r>
            <a:r>
              <a:rPr lang="en" sz="1300">
                <a:latin typeface="Merriweather"/>
                <a:ea typeface="Merriweather"/>
                <a:cs typeface="Merriweather"/>
                <a:sym typeface="Merriweather"/>
              </a:rPr>
              <a:t>techniques (</a:t>
            </a:r>
            <a:r>
              <a:rPr lang="en" sz="1300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  <a:t>static/dynamic) </a:t>
            </a:r>
            <a:r>
              <a:rPr lang="en" sz="1300">
                <a:latin typeface="Merriweather"/>
                <a:ea typeface="Merriweather"/>
                <a:cs typeface="Merriweather"/>
                <a:sym typeface="Merriweather"/>
              </a:rPr>
              <a:t>for message-passing programs</a:t>
            </a:r>
            <a:endParaRPr sz="1300">
              <a:latin typeface="Merriweather"/>
              <a:ea typeface="Merriweather"/>
              <a:cs typeface="Merriweather"/>
              <a:sym typeface="Merriweather"/>
            </a:endParaRPr>
          </a:p>
          <a:p>
            <a:pPr indent="-254000" lvl="0" marL="228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Font typeface="Merriweather"/>
              <a:buChar char="●"/>
            </a:pPr>
            <a:r>
              <a:rPr lang="en" sz="1300">
                <a:latin typeface="Merriweather"/>
                <a:ea typeface="Merriweather"/>
                <a:cs typeface="Merriweather"/>
                <a:sym typeface="Merriweather"/>
              </a:rPr>
              <a:t>Expressive and p</a:t>
            </a:r>
            <a:r>
              <a:rPr lang="en" sz="1300">
                <a:latin typeface="Merriweather"/>
                <a:ea typeface="Merriweather"/>
                <a:cs typeface="Merriweather"/>
                <a:sym typeface="Merriweather"/>
              </a:rPr>
              <a:t>ractical logical formalisms for verifying state-based systems</a:t>
            </a:r>
            <a:endParaRPr sz="1300">
              <a:latin typeface="Merriweather"/>
              <a:ea typeface="Merriweather"/>
              <a:cs typeface="Merriweather"/>
              <a:sym typeface="Merriweather"/>
            </a:endParaRPr>
          </a:p>
          <a:p>
            <a:pPr indent="-254000" lvl="0" marL="228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Font typeface="Merriweather"/>
              <a:buChar char="●"/>
            </a:pPr>
            <a:r>
              <a:rPr lang="en" sz="1300">
                <a:latin typeface="Merriweather"/>
                <a:ea typeface="Merriweather"/>
                <a:cs typeface="Merriweather"/>
                <a:sym typeface="Merriweather"/>
              </a:rPr>
              <a:t>Certified concurrent algorithms and programs via mechanized verification </a:t>
            </a:r>
            <a:endParaRPr sz="1300">
              <a:latin typeface="Merriweather"/>
              <a:ea typeface="Merriweather"/>
              <a:cs typeface="Merriweather"/>
              <a:sym typeface="Merriweather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33"/>
          <p:cNvSpPr txBox="1"/>
          <p:nvPr>
            <p:ph type="title"/>
          </p:nvPr>
        </p:nvSpPr>
        <p:spPr>
          <a:xfrm>
            <a:off x="628650" y="273850"/>
            <a:ext cx="4713600" cy="599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</a:pPr>
            <a:r>
              <a:rPr lang="en">
                <a:solidFill>
                  <a:srgbClr val="C00000"/>
                </a:solidFill>
                <a:latin typeface="Merriweather"/>
                <a:ea typeface="Merriweather"/>
                <a:cs typeface="Merriweather"/>
                <a:sym typeface="Merriweather"/>
              </a:rPr>
              <a:t>Fundamental Computing</a:t>
            </a:r>
            <a:endParaRPr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203" name="Google Shape;203;p33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04" name="Google Shape;204;p33"/>
          <p:cNvSpPr txBox="1"/>
          <p:nvPr/>
        </p:nvSpPr>
        <p:spPr>
          <a:xfrm>
            <a:off x="591725" y="1187500"/>
            <a:ext cx="4815900" cy="373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Merriweather"/>
                <a:ea typeface="Merriweather"/>
                <a:cs typeface="Merriweather"/>
                <a:sym typeface="Merriweather"/>
              </a:rPr>
              <a:t>Research Expertise</a:t>
            </a:r>
            <a:endParaRPr b="1"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latin typeface="Merriweather"/>
              <a:ea typeface="Merriweather"/>
              <a:cs typeface="Merriweather"/>
              <a:sym typeface="Merriweather"/>
            </a:endParaRPr>
          </a:p>
          <a:p>
            <a:pPr indent="-254000" lvl="0" marL="228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Font typeface="Merriweather"/>
              <a:buChar char="●"/>
            </a:pPr>
            <a:r>
              <a:rPr lang="en" sz="1300">
                <a:latin typeface="Merriweather"/>
                <a:ea typeface="Merriweather"/>
                <a:cs typeface="Merriweather"/>
                <a:sym typeface="Merriweather"/>
              </a:rPr>
              <a:t>Logic in Computer Science</a:t>
            </a:r>
            <a:endParaRPr sz="1300">
              <a:latin typeface="Merriweather"/>
              <a:ea typeface="Merriweather"/>
              <a:cs typeface="Merriweather"/>
              <a:sym typeface="Merriweather"/>
            </a:endParaRPr>
          </a:p>
          <a:p>
            <a:pPr indent="-254000" lvl="0" marL="228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Font typeface="Merriweather"/>
              <a:buChar char="●"/>
            </a:pPr>
            <a:r>
              <a:rPr lang="en" sz="1300">
                <a:latin typeface="Merriweather"/>
                <a:ea typeface="Merriweather"/>
                <a:cs typeface="Merriweather"/>
                <a:sym typeface="Merriweather"/>
              </a:rPr>
              <a:t>Proof Theory</a:t>
            </a:r>
            <a:endParaRPr sz="1300">
              <a:latin typeface="Merriweather"/>
              <a:ea typeface="Merriweather"/>
              <a:cs typeface="Merriweather"/>
              <a:sym typeface="Merriweather"/>
            </a:endParaRPr>
          </a:p>
          <a:p>
            <a:pPr indent="-254000" lvl="0" marL="228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Font typeface="Merriweather"/>
              <a:buChar char="●"/>
            </a:pPr>
            <a:r>
              <a:rPr lang="en" sz="1300">
                <a:latin typeface="Merriweather"/>
                <a:ea typeface="Merriweather"/>
                <a:cs typeface="Merriweather"/>
                <a:sym typeface="Merriweather"/>
              </a:rPr>
              <a:t>Concurrency Theory</a:t>
            </a:r>
            <a:endParaRPr sz="1300">
              <a:latin typeface="Merriweather"/>
              <a:ea typeface="Merriweather"/>
              <a:cs typeface="Merriweather"/>
              <a:sym typeface="Merriweather"/>
            </a:endParaRPr>
          </a:p>
          <a:p>
            <a:pPr indent="-254000" lvl="0" marL="228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Font typeface="Merriweather"/>
              <a:buChar char="●"/>
            </a:pPr>
            <a:r>
              <a:rPr lang="en" sz="1300">
                <a:latin typeface="Merriweather"/>
                <a:ea typeface="Merriweather"/>
                <a:cs typeface="Merriweather"/>
                <a:sym typeface="Merriweather"/>
              </a:rPr>
              <a:t>Semantics of Programming Languages</a:t>
            </a:r>
            <a:endParaRPr sz="1300"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Merriweather"/>
                <a:ea typeface="Merriweather"/>
                <a:cs typeface="Merriweather"/>
                <a:sym typeface="Merriweather"/>
              </a:rPr>
              <a:t>Challenge: </a:t>
            </a:r>
            <a:endParaRPr b="1"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>
                <a:latin typeface="Merriweather"/>
                <a:ea typeface="Merriweather"/>
                <a:cs typeface="Merriweather"/>
                <a:sym typeface="Merriweather"/>
              </a:rPr>
              <a:t>Reliable programs, from theory to practice</a:t>
            </a:r>
            <a:r>
              <a:rPr b="1" lang="en">
                <a:latin typeface="Merriweather"/>
                <a:ea typeface="Merriweather"/>
                <a:cs typeface="Merriweather"/>
                <a:sym typeface="Merriweather"/>
              </a:rPr>
              <a:t> </a:t>
            </a:r>
            <a:endParaRPr b="1"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Merriweather"/>
              <a:ea typeface="Merriweather"/>
              <a:cs typeface="Merriweather"/>
              <a:sym typeface="Merriweather"/>
            </a:endParaRPr>
          </a:p>
          <a:p>
            <a:pPr indent="-254000" lvl="0" marL="228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Font typeface="Merriweather"/>
              <a:buChar char="●"/>
            </a:pPr>
            <a:r>
              <a:rPr lang="en" sz="1300">
                <a:latin typeface="Merriweather"/>
                <a:ea typeface="Merriweather"/>
                <a:cs typeface="Merriweather"/>
                <a:sym typeface="Merriweather"/>
              </a:rPr>
              <a:t>Verification techniques (</a:t>
            </a:r>
            <a:r>
              <a:rPr lang="en" sz="1300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  <a:t>static/dynamic) </a:t>
            </a:r>
            <a:r>
              <a:rPr lang="en" sz="1300">
                <a:latin typeface="Merriweather"/>
                <a:ea typeface="Merriweather"/>
                <a:cs typeface="Merriweather"/>
                <a:sym typeface="Merriweather"/>
              </a:rPr>
              <a:t>for message-passing programs</a:t>
            </a:r>
            <a:endParaRPr sz="1300">
              <a:latin typeface="Merriweather"/>
              <a:ea typeface="Merriweather"/>
              <a:cs typeface="Merriweather"/>
              <a:sym typeface="Merriweather"/>
            </a:endParaRPr>
          </a:p>
          <a:p>
            <a:pPr indent="-254000" lvl="0" marL="228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Font typeface="Merriweather"/>
              <a:buChar char="●"/>
            </a:pPr>
            <a:r>
              <a:rPr lang="en" sz="1300">
                <a:latin typeface="Merriweather"/>
                <a:ea typeface="Merriweather"/>
                <a:cs typeface="Merriweather"/>
                <a:sym typeface="Merriweather"/>
              </a:rPr>
              <a:t>Expressive and practical logical formalisms for verifying state-based systems</a:t>
            </a:r>
            <a:endParaRPr sz="1300">
              <a:latin typeface="Merriweather"/>
              <a:ea typeface="Merriweather"/>
              <a:cs typeface="Merriweather"/>
              <a:sym typeface="Merriweather"/>
            </a:endParaRPr>
          </a:p>
          <a:p>
            <a:pPr indent="-254000" lvl="0" marL="228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Font typeface="Merriweather"/>
              <a:buChar char="●"/>
            </a:pPr>
            <a:r>
              <a:rPr lang="en" sz="1300">
                <a:latin typeface="Merriweather"/>
                <a:ea typeface="Merriweather"/>
                <a:cs typeface="Merriweather"/>
                <a:sym typeface="Merriweather"/>
              </a:rPr>
              <a:t>Certified concurrent algorithms and programs via mechanized verification </a:t>
            </a:r>
            <a:endParaRPr sz="1300">
              <a:latin typeface="Merriweather"/>
              <a:ea typeface="Merriweather"/>
              <a:cs typeface="Merriweather"/>
              <a:sym typeface="Merriweather"/>
            </a:endParaRPr>
          </a:p>
        </p:txBody>
      </p:sp>
      <p:pic>
        <p:nvPicPr>
          <p:cNvPr id="205" name="Google Shape;205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67775" y="862474"/>
            <a:ext cx="1119250" cy="149235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206" name="Google Shape;206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70388" y="829150"/>
            <a:ext cx="1169250" cy="15590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207" name="Google Shape;207;p3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970400" y="2810625"/>
            <a:ext cx="1169250" cy="1558976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208" name="Google Shape;208;p3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702400" y="2810613"/>
            <a:ext cx="1039334" cy="15590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209" name="Google Shape;209;p33"/>
          <p:cNvSpPr txBox="1"/>
          <p:nvPr/>
        </p:nvSpPr>
        <p:spPr>
          <a:xfrm>
            <a:off x="5790164" y="2388144"/>
            <a:ext cx="15297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latin typeface="Merriweather"/>
                <a:ea typeface="Merriweather"/>
                <a:cs typeface="Merriweather"/>
                <a:sym typeface="Merriweather"/>
              </a:rPr>
              <a:t>Jorge Pérez</a:t>
            </a:r>
            <a:endParaRPr sz="1100"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210" name="Google Shape;210;p33"/>
          <p:cNvSpPr txBox="1"/>
          <p:nvPr/>
        </p:nvSpPr>
        <p:spPr>
          <a:xfrm>
            <a:off x="7457201" y="2388144"/>
            <a:ext cx="15297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latin typeface="Merriweather"/>
                <a:ea typeface="Merriweather"/>
                <a:cs typeface="Merriweather"/>
                <a:sym typeface="Merriweather"/>
              </a:rPr>
              <a:t>Helle H. Hansen</a:t>
            </a:r>
            <a:endParaRPr sz="1100"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211" name="Google Shape;211;p33"/>
          <p:cNvSpPr txBox="1"/>
          <p:nvPr/>
        </p:nvSpPr>
        <p:spPr>
          <a:xfrm>
            <a:off x="7501639" y="4399107"/>
            <a:ext cx="15297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latin typeface="Merriweather"/>
                <a:ea typeface="Merriweather"/>
                <a:cs typeface="Merriweather"/>
                <a:sym typeface="Merriweather"/>
              </a:rPr>
              <a:t>Gerard Renardel de Lavalette (Emeritus)</a:t>
            </a:r>
            <a:endParaRPr sz="1100"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212" name="Google Shape;212;p33"/>
          <p:cNvSpPr txBox="1"/>
          <p:nvPr/>
        </p:nvSpPr>
        <p:spPr>
          <a:xfrm>
            <a:off x="5790164" y="4399094"/>
            <a:ext cx="15297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latin typeface="Merriweather"/>
                <a:ea typeface="Merriweather"/>
                <a:cs typeface="Merriweather"/>
                <a:sym typeface="Merriweather"/>
              </a:rPr>
              <a:t>Revantha Ramanayake</a:t>
            </a:r>
            <a:endParaRPr sz="1100">
              <a:latin typeface="Merriweather"/>
              <a:ea typeface="Merriweather"/>
              <a:cs typeface="Merriweather"/>
              <a:sym typeface="Merriweather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9F3D74301FB6E4EB0D846C454287B33" ma:contentTypeVersion="16" ma:contentTypeDescription="Een nieuw document maken." ma:contentTypeScope="" ma:versionID="a33cb0a338eb240f7332dfc2298472bb">
  <xsd:schema xmlns:xsd="http://www.w3.org/2001/XMLSchema" xmlns:xs="http://www.w3.org/2001/XMLSchema" xmlns:p="http://schemas.microsoft.com/office/2006/metadata/properties" xmlns:ns2="f66bf743-8d00-4f85-89c1-157abf3c00e2" xmlns:ns3="5048bff8-ab72-4d36-88d0-f3a16e964d8a" targetNamespace="http://schemas.microsoft.com/office/2006/metadata/properties" ma:root="true" ma:fieldsID="50478b53f5e573ad9694e3acbcd85d44" ns2:_="" ns3:_="">
    <xsd:import namespace="f66bf743-8d00-4f85-89c1-157abf3c00e2"/>
    <xsd:import namespace="5048bff8-ab72-4d36-88d0-f3a16e964d8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AutoKeyPoints" minOccurs="0"/>
                <xsd:element ref="ns2:MediaServiceKeyPoints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66bf743-8d00-4f85-89c1-157abf3c00e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6" nillable="true" ma:displayName="Location" ma:internalName="MediaServiceLocation" ma:readOnly="true">
      <xsd:simpleType>
        <xsd:restriction base="dms:Text"/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Afbeeldingtags" ma:readOnly="false" ma:fieldId="{5cf76f15-5ced-4ddc-b409-7134ff3c332f}" ma:taxonomyMulti="true" ma:sspId="c2f729d6-8367-4d6c-b1f2-03a923f4b5b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048bff8-ab72-4d36-88d0-f3a16e964d8a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a466a56e-11fe-4ea8-ae91-4ae881b154bf}" ma:internalName="TaxCatchAll" ma:showField="CatchAllData" ma:web="5048bff8-ab72-4d36-88d0-f3a16e964d8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5CB83A14-4FBB-488D-803E-210394987BEE}"/>
</file>

<file path=customXml/itemProps2.xml><?xml version="1.0" encoding="utf-8"?>
<ds:datastoreItem xmlns:ds="http://schemas.openxmlformats.org/officeDocument/2006/customXml" ds:itemID="{A5999684-DD5E-4711-8661-F394DDF07AEB}"/>
</file>